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0E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D92C7024-71FD-45D2-8C91-BCDCB3F3B2B7}" type="datetimeFigureOut">
              <a:rPr lang="ar-SY" smtClean="0"/>
              <a:t>04/07/1440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421514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p:cNvSpPr>
            <a:spLocks noGrp="1"/>
          </p:cNvSpPr>
          <p:nvPr>
            <p:ph type="dt" sz="half" idx="10"/>
          </p:nvPr>
        </p:nvSpPr>
        <p:spPr/>
        <p:txBody>
          <a:bodyPr/>
          <a:lstStyle/>
          <a:p>
            <a:fld id="{D92C7024-71FD-45D2-8C91-BCDCB3F3B2B7}" type="datetimeFigureOut">
              <a:rPr lang="ar-SY" smtClean="0"/>
              <a:t>04/07/1440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239476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p:cNvSpPr>
            <a:spLocks noGrp="1"/>
          </p:cNvSpPr>
          <p:nvPr>
            <p:ph type="dt" sz="half" idx="10"/>
          </p:nvPr>
        </p:nvSpPr>
        <p:spPr/>
        <p:txBody>
          <a:bodyPr/>
          <a:lstStyle/>
          <a:p>
            <a:fld id="{D92C7024-71FD-45D2-8C91-BCDCB3F3B2B7}" type="datetimeFigureOut">
              <a:rPr lang="ar-SY" smtClean="0"/>
              <a:t>04/07/1440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283012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p:cNvSpPr>
            <a:spLocks noGrp="1"/>
          </p:cNvSpPr>
          <p:nvPr>
            <p:ph type="dt" sz="half" idx="10"/>
          </p:nvPr>
        </p:nvSpPr>
        <p:spPr/>
        <p:txBody>
          <a:bodyPr/>
          <a:lstStyle/>
          <a:p>
            <a:fld id="{D92C7024-71FD-45D2-8C91-BCDCB3F3B2B7}" type="datetimeFigureOut">
              <a:rPr lang="ar-SY" smtClean="0"/>
              <a:t>04/07/1440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151441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92C7024-71FD-45D2-8C91-BCDCB3F3B2B7}" type="datetimeFigureOut">
              <a:rPr lang="ar-SY" smtClean="0"/>
              <a:t>04/07/1440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369099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تاريخ 4"/>
          <p:cNvSpPr>
            <a:spLocks noGrp="1"/>
          </p:cNvSpPr>
          <p:nvPr>
            <p:ph type="dt" sz="half" idx="10"/>
          </p:nvPr>
        </p:nvSpPr>
        <p:spPr/>
        <p:txBody>
          <a:bodyPr/>
          <a:lstStyle/>
          <a:p>
            <a:fld id="{D92C7024-71FD-45D2-8C91-BCDCB3F3B2B7}" type="datetimeFigureOut">
              <a:rPr lang="ar-SY" smtClean="0"/>
              <a:t>04/07/1440</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149531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7" name="عنصر نائب للتاريخ 6"/>
          <p:cNvSpPr>
            <a:spLocks noGrp="1"/>
          </p:cNvSpPr>
          <p:nvPr>
            <p:ph type="dt" sz="half" idx="10"/>
          </p:nvPr>
        </p:nvSpPr>
        <p:spPr/>
        <p:txBody>
          <a:bodyPr/>
          <a:lstStyle/>
          <a:p>
            <a:fld id="{D92C7024-71FD-45D2-8C91-BCDCB3F3B2B7}" type="datetimeFigureOut">
              <a:rPr lang="ar-SY" smtClean="0"/>
              <a:t>04/07/1440</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251964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D92C7024-71FD-45D2-8C91-BCDCB3F3B2B7}" type="datetimeFigureOut">
              <a:rPr lang="ar-SY" smtClean="0"/>
              <a:t>04/07/1440</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190546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92C7024-71FD-45D2-8C91-BCDCB3F3B2B7}" type="datetimeFigureOut">
              <a:rPr lang="ar-SY" smtClean="0"/>
              <a:t>04/07/1440</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276851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92C7024-71FD-45D2-8C91-BCDCB3F3B2B7}" type="datetimeFigureOut">
              <a:rPr lang="ar-SY" smtClean="0"/>
              <a:t>04/07/1440</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54913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92C7024-71FD-45D2-8C91-BCDCB3F3B2B7}" type="datetimeFigureOut">
              <a:rPr lang="ar-SY" smtClean="0"/>
              <a:t>04/07/1440</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AA1E9442-4749-4AA7-B013-4BC40D40D36F}" type="slidenum">
              <a:rPr lang="ar-SY" smtClean="0"/>
              <a:t>‹#›</a:t>
            </a:fld>
            <a:endParaRPr lang="ar-SY"/>
          </a:p>
        </p:txBody>
      </p:sp>
    </p:spTree>
    <p:extLst>
      <p:ext uri="{BB962C8B-B14F-4D97-AF65-F5344CB8AC3E}">
        <p14:creationId xmlns:p14="http://schemas.microsoft.com/office/powerpoint/2010/main" val="239622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92C7024-71FD-45D2-8C91-BCDCB3F3B2B7}" type="datetimeFigureOut">
              <a:rPr lang="ar-SY" smtClean="0"/>
              <a:t>04/07/1440</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1E9442-4749-4AA7-B013-4BC40D40D36F}" type="slidenum">
              <a:rPr lang="ar-SY" smtClean="0"/>
              <a:t>‹#›</a:t>
            </a:fld>
            <a:endParaRPr lang="ar-SY"/>
          </a:p>
        </p:txBody>
      </p:sp>
    </p:spTree>
    <p:extLst>
      <p:ext uri="{BB962C8B-B14F-4D97-AF65-F5344CB8AC3E}">
        <p14:creationId xmlns:p14="http://schemas.microsoft.com/office/powerpoint/2010/main" val="3144567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g" /><Relationship Id="rId1" Type="http://schemas.openxmlformats.org/officeDocument/2006/relationships/slideLayout" Target="../slideLayouts/slideLayout7.xml" /><Relationship Id="rId4" Type="http://schemas.openxmlformats.org/officeDocument/2006/relationships/image" Target="../media/image10.jp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hyperlink" Target="https://www.tbeeb.net/ask/showthread.php?t=68638" TargetMode="Externa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0132" y="479404"/>
            <a:ext cx="9144000" cy="5083443"/>
          </a:xfrm>
          <a:prstGeom prst="rect">
            <a:avLst/>
          </a:prstGeom>
        </p:spPr>
        <p:txBody>
          <a:bodyPr wrap="square">
            <a:spAutoFit/>
          </a:bodyPr>
          <a:lstStyle/>
          <a:p>
            <a:pPr algn="ctr">
              <a:lnSpc>
                <a:spcPct val="115000"/>
              </a:lnSpc>
              <a:spcAft>
                <a:spcPts val="1000"/>
              </a:spcAft>
            </a:pPr>
            <a:r>
              <a:rPr lang="ar-SA" sz="3200" b="1">
                <a:solidFill>
                  <a:srgbClr val="00B0F0"/>
                </a:solidFill>
                <a:effectLst/>
                <a:latin typeface="Cambria"/>
                <a:ea typeface="Calibri"/>
                <a:cs typeface="DecoType Naskh Extensions"/>
              </a:rPr>
              <a:t>بسم الله الرحمن الرحيم</a:t>
            </a:r>
          </a:p>
          <a:p>
            <a:pPr algn="ctr">
              <a:lnSpc>
                <a:spcPct val="115000"/>
              </a:lnSpc>
              <a:spcAft>
                <a:spcPts val="1000"/>
              </a:spcAft>
            </a:pPr>
            <a:r>
              <a:rPr lang="ar-SA" sz="3200" b="1">
                <a:solidFill>
                  <a:srgbClr val="FF0000"/>
                </a:solidFill>
                <a:effectLst/>
                <a:latin typeface="Cambria"/>
                <a:ea typeface="Calibri"/>
                <a:cs typeface="DecoType Naskh Extensions"/>
              </a:rPr>
              <a:t>العلاج </a:t>
            </a:r>
            <a:r>
              <a:rPr lang="ar-SA" sz="3200" b="1" dirty="0">
                <a:solidFill>
                  <a:srgbClr val="FF0000"/>
                </a:solidFill>
                <a:effectLst/>
                <a:latin typeface="Cambria"/>
                <a:ea typeface="Calibri"/>
                <a:cs typeface="DecoType Naskh Extensions"/>
              </a:rPr>
              <a:t>الفيزيائي والتأهيل الطبي الرياضي</a:t>
            </a:r>
            <a:endParaRPr lang="en-US" sz="1050" dirty="0">
              <a:ea typeface="Calibri"/>
              <a:cs typeface="Arial"/>
            </a:endParaRPr>
          </a:p>
          <a:p>
            <a:pPr algn="ctr">
              <a:lnSpc>
                <a:spcPct val="115000"/>
              </a:lnSpc>
              <a:spcAft>
                <a:spcPts val="1000"/>
              </a:spcAft>
            </a:pPr>
            <a:r>
              <a:rPr lang="en-US" sz="3200" b="1" dirty="0">
                <a:solidFill>
                  <a:srgbClr val="FF0000"/>
                </a:solidFill>
                <a:effectLst/>
                <a:latin typeface="Cambria"/>
                <a:ea typeface="Calibri"/>
                <a:cs typeface="DecoType Naskh Extensions"/>
              </a:rPr>
              <a:t>Physical Therapy And Medical Sporty Rehabilitation</a:t>
            </a:r>
            <a:endParaRPr lang="en-US" sz="1050" dirty="0">
              <a:ea typeface="Calibri"/>
              <a:cs typeface="Arial"/>
            </a:endParaRPr>
          </a:p>
          <a:p>
            <a:pPr>
              <a:lnSpc>
                <a:spcPct val="115000"/>
              </a:lnSpc>
              <a:spcAft>
                <a:spcPts val="1000"/>
              </a:spcAft>
            </a:pPr>
            <a:r>
              <a:rPr lang="ar-SA" b="1" dirty="0">
                <a:solidFill>
                  <a:srgbClr val="31849B"/>
                </a:solidFill>
                <a:ea typeface="Calibri"/>
              </a:rPr>
              <a:t>العلاج الفيزيائي:</a:t>
            </a:r>
            <a:r>
              <a:rPr lang="en-US" b="1" dirty="0">
                <a:solidFill>
                  <a:srgbClr val="31849B"/>
                </a:solidFill>
                <a:ea typeface="Calibri"/>
                <a:cs typeface="Arial"/>
              </a:rPr>
              <a:t>Physical Therapy</a:t>
            </a:r>
            <a:endParaRPr lang="en-US" sz="1050" dirty="0">
              <a:ea typeface="Calibri"/>
              <a:cs typeface="Arial"/>
            </a:endParaRPr>
          </a:p>
          <a:p>
            <a:pPr>
              <a:lnSpc>
                <a:spcPct val="115000"/>
              </a:lnSpc>
              <a:spcAft>
                <a:spcPts val="1000"/>
              </a:spcAft>
            </a:pPr>
            <a:r>
              <a:rPr lang="ar-SA" b="1" dirty="0" err="1">
                <a:ea typeface="Calibri"/>
              </a:rPr>
              <a:t>ھو</a:t>
            </a:r>
            <a:r>
              <a:rPr lang="ar-SA" b="1" dirty="0">
                <a:ea typeface="Calibri"/>
              </a:rPr>
              <a:t> استخدام الوسائل والطرق العلاجية المعتمدة على العوامل الطبيعية </a:t>
            </a:r>
            <a:endParaRPr lang="en-US" sz="1050" dirty="0">
              <a:ea typeface="Calibri"/>
              <a:cs typeface="Arial"/>
            </a:endParaRPr>
          </a:p>
          <a:p>
            <a:pPr>
              <a:lnSpc>
                <a:spcPct val="115000"/>
              </a:lnSpc>
              <a:spcAft>
                <a:spcPts val="1000"/>
              </a:spcAft>
            </a:pPr>
            <a:r>
              <a:rPr lang="ar-SA" b="1" dirty="0">
                <a:ea typeface="Calibri"/>
              </a:rPr>
              <a:t> والعلاج الطبيعي هو تشخيص وعلاج العجز الناتج عن الإصابة والمرض بالوسائل الطبيعية </a:t>
            </a:r>
            <a:endParaRPr lang="en-US" sz="1050" dirty="0">
              <a:ea typeface="Calibri"/>
              <a:cs typeface="Arial"/>
            </a:endParaRPr>
          </a:p>
          <a:p>
            <a:pPr>
              <a:lnSpc>
                <a:spcPct val="115000"/>
              </a:lnSpc>
              <a:spcAft>
                <a:spcPts val="1000"/>
              </a:spcAft>
            </a:pPr>
            <a:r>
              <a:rPr lang="ar-SA" b="1" dirty="0">
                <a:ea typeface="Calibri"/>
              </a:rPr>
              <a:t> وتتم المعالجة بدون تدخل جراحي وبمساعدة العلاج الدوائي وذلك بتقديم برامج علاجية للمصاب </a:t>
            </a:r>
            <a:endParaRPr lang="en-US" sz="1050" dirty="0">
              <a:ea typeface="Calibri"/>
              <a:cs typeface="Arial"/>
            </a:endParaRPr>
          </a:p>
          <a:p>
            <a:r>
              <a:rPr lang="ar-SA" b="1" dirty="0">
                <a:ea typeface="Calibri"/>
              </a:rPr>
              <a:t>ويساهم العلاج الطبيعي للمصاب في تطوير علاج المرضى من خلال فهم حركة الجسم إذ يعمل على الحد من المضاعفات </a:t>
            </a:r>
            <a:endParaRPr lang="ar-SY" b="1" dirty="0">
              <a:ea typeface="Calibri"/>
            </a:endParaRPr>
          </a:p>
          <a:p>
            <a:r>
              <a:rPr lang="ar-SA" b="1" dirty="0">
                <a:ea typeface="Calibri"/>
              </a:rPr>
              <a:t>وتصحيح وتخفيف آثار المرض أو الإصابة والإعاقة كما يلعب دوراً مهماً في الوقاية من الإصابات الشائعة </a:t>
            </a:r>
            <a:endParaRPr lang="ar-SY" dirty="0"/>
          </a:p>
        </p:txBody>
      </p:sp>
    </p:spTree>
    <p:extLst>
      <p:ext uri="{BB962C8B-B14F-4D97-AF65-F5344CB8AC3E}">
        <p14:creationId xmlns:p14="http://schemas.microsoft.com/office/powerpoint/2010/main" val="62279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4)">
                                      <p:cBhvr>
                                        <p:cTn id="12" dur="1000"/>
                                        <p:tgtEl>
                                          <p:spTgt spid="4">
                                            <p:txEl>
                                              <p:pRg st="1" end="1"/>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heel(4)">
                                      <p:cBhvr>
                                        <p:cTn id="15" dur="1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anim calcmode="lin" valueType="num">
                                      <p:cBhvr>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000"/>
                                        <p:tgtEl>
                                          <p:spTgt spid="4">
                                            <p:txEl>
                                              <p:pRg st="8" end="8"/>
                                            </p:txEl>
                                          </p:spTgt>
                                        </p:tgtEl>
                                      </p:cBhvr>
                                    </p:animEffect>
                                    <p:anim calcmode="lin" valueType="num">
                                      <p:cBhvr>
                                        <p:cTn id="5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9036496" cy="4559710"/>
          </a:xfrm>
          <a:prstGeom prst="rect">
            <a:avLst/>
          </a:prstGeom>
        </p:spPr>
        <p:txBody>
          <a:bodyPr wrap="square">
            <a:spAutoFit/>
          </a:bodyPr>
          <a:lstStyle/>
          <a:p>
            <a:pPr marL="257175">
              <a:lnSpc>
                <a:spcPct val="115000"/>
              </a:lnSpc>
              <a:spcAft>
                <a:spcPts val="1000"/>
              </a:spcAft>
            </a:pPr>
            <a:r>
              <a:rPr lang="ar-SY" b="1" dirty="0">
                <a:solidFill>
                  <a:srgbClr val="FF0000"/>
                </a:solidFill>
                <a:ea typeface="Calibri"/>
              </a:rPr>
              <a:t>التمارين التأهيلية العلاجية ودورها في العلاج الفيزيائي</a:t>
            </a:r>
            <a:endParaRPr lang="en-US" sz="1050" dirty="0">
              <a:ea typeface="Calibri"/>
              <a:cs typeface="Arial"/>
            </a:endParaRPr>
          </a:p>
          <a:p>
            <a:pPr marL="257175">
              <a:lnSpc>
                <a:spcPct val="115000"/>
              </a:lnSpc>
              <a:spcAft>
                <a:spcPts val="1000"/>
              </a:spcAft>
            </a:pPr>
            <a:r>
              <a:rPr lang="ar-SY" b="1" dirty="0">
                <a:solidFill>
                  <a:srgbClr val="000000"/>
                </a:solidFill>
                <a:ea typeface="Calibri"/>
              </a:rPr>
              <a:t>التمرينات العلاجية التأهيلية  المستخدمة من قبل المعالج الفيزيائي لها تأثير إيجابي في تطوير القدرات الحركية </a:t>
            </a:r>
            <a:endParaRPr lang="en-US" sz="1050" dirty="0">
              <a:ea typeface="Calibri"/>
              <a:cs typeface="Arial"/>
            </a:endParaRPr>
          </a:p>
          <a:p>
            <a:pPr marL="257175">
              <a:lnSpc>
                <a:spcPct val="115000"/>
              </a:lnSpc>
              <a:spcAft>
                <a:spcPts val="1000"/>
              </a:spcAft>
            </a:pPr>
            <a:r>
              <a:rPr lang="ar-SY" b="1" dirty="0">
                <a:solidFill>
                  <a:srgbClr val="000000"/>
                </a:solidFill>
                <a:ea typeface="Calibri"/>
              </a:rPr>
              <a:t>إذ أثبتت النتائج وجود فروق ذات دلالات معنوية بين التقييم القبلي والبعدي ولصالح البعدي</a:t>
            </a:r>
            <a:endParaRPr lang="en-US" sz="1050" dirty="0">
              <a:ea typeface="Calibri"/>
              <a:cs typeface="Arial"/>
            </a:endParaRPr>
          </a:p>
          <a:p>
            <a:pPr marL="257175">
              <a:lnSpc>
                <a:spcPct val="115000"/>
              </a:lnSpc>
              <a:spcAft>
                <a:spcPts val="1000"/>
              </a:spcAft>
            </a:pPr>
            <a:r>
              <a:rPr lang="ar-SY" b="1" dirty="0">
                <a:solidFill>
                  <a:srgbClr val="000000"/>
                </a:solidFill>
                <a:ea typeface="Calibri"/>
              </a:rPr>
              <a:t>وبعد أن تم جمع البيانات عن المريضة </a:t>
            </a:r>
            <a:r>
              <a:rPr lang="ar-SY" b="1" dirty="0">
                <a:solidFill>
                  <a:srgbClr val="92CDDC"/>
                </a:solidFill>
                <a:ea typeface="Calibri"/>
              </a:rPr>
              <a:t>(ق. ص) </a:t>
            </a:r>
            <a:r>
              <a:rPr lang="ar-SY" b="1" dirty="0">
                <a:solidFill>
                  <a:srgbClr val="000000"/>
                </a:solidFill>
                <a:ea typeface="Calibri"/>
              </a:rPr>
              <a:t>حالتها المرضية إصابة بالغضروف الهلالي الأنسي في الركبة اليسرى منذ 13 عاماً لا تستطيع ثني الركبة في ((وضع السجود)) وكانت تحت استشارات طبية تجمع على أن العمل الجراحي الخيار الأنسب لحالتها المرضية </a:t>
            </a:r>
            <a:endParaRPr lang="en-US" sz="1050" dirty="0">
              <a:ea typeface="Calibri"/>
              <a:cs typeface="Arial"/>
            </a:endParaRPr>
          </a:p>
          <a:p>
            <a:pPr marL="257175">
              <a:lnSpc>
                <a:spcPct val="115000"/>
              </a:lnSpc>
              <a:spcAft>
                <a:spcPts val="1000"/>
              </a:spcAft>
            </a:pPr>
            <a:r>
              <a:rPr lang="ar-SY" b="1" dirty="0">
                <a:solidFill>
                  <a:srgbClr val="000000"/>
                </a:solidFill>
                <a:ea typeface="Calibri"/>
              </a:rPr>
              <a:t> وبعد دراسة حالتها تمت معالجتها خلال فترة أقصاها </a:t>
            </a:r>
            <a:r>
              <a:rPr lang="en-US" b="1" dirty="0">
                <a:solidFill>
                  <a:srgbClr val="000000"/>
                </a:solidFill>
                <a:ea typeface="Calibri"/>
                <a:cs typeface="Arial"/>
              </a:rPr>
              <a:t> 15 </a:t>
            </a:r>
            <a:r>
              <a:rPr lang="ar-SY" b="1" dirty="0">
                <a:solidFill>
                  <a:srgbClr val="000000"/>
                </a:solidFill>
                <a:ea typeface="Calibri"/>
              </a:rPr>
              <a:t>جلسة علاجية وتم زوال الأعراض الالتهابية والألم والتورم</a:t>
            </a:r>
            <a:endParaRPr lang="en-US" sz="1050" dirty="0">
              <a:ea typeface="Calibri"/>
              <a:cs typeface="Arial"/>
            </a:endParaRPr>
          </a:p>
          <a:p>
            <a:pPr marL="257175">
              <a:lnSpc>
                <a:spcPct val="115000"/>
              </a:lnSpc>
              <a:spcAft>
                <a:spcPts val="1000"/>
              </a:spcAft>
            </a:pPr>
            <a:r>
              <a:rPr lang="ar-SY" b="1" dirty="0">
                <a:solidFill>
                  <a:srgbClr val="000000"/>
                </a:solidFill>
                <a:ea typeface="Calibri"/>
              </a:rPr>
              <a:t>وبعد ذلك خضعت لبرنامج من التمارين التأهيلية العلاجية الشاملة والتي أظهرت نتائج إيجابية للعلاج تدل على وجود فروق بين نتائج الاختبارات السريرية</a:t>
            </a:r>
            <a:endParaRPr lang="en-US" sz="1050" dirty="0">
              <a:ea typeface="Calibri"/>
              <a:cs typeface="Arial"/>
            </a:endParaRPr>
          </a:p>
          <a:p>
            <a:r>
              <a:rPr lang="ar-SY" b="1" dirty="0">
                <a:solidFill>
                  <a:srgbClr val="000000"/>
                </a:solidFill>
                <a:ea typeface="Calibri"/>
              </a:rPr>
              <a:t>وسبب التطور الحاصل يعود لمتابعة الحالة المرضية بالتمرينات العلاجية التأهيلية التي أدت إلى زيادة المرونة وكون (المريضة) لم يسبق لها ممارسة تمرينات تأهيلية منتظمة مما ساعد على تسريع حدوث التطور وأعزو سبب التطور الحاصل في المرونة إلى طبيعة التمرينات وعدد التكرارات التي تزداد تدريجياً</a:t>
            </a:r>
            <a:endParaRPr lang="ar-SY" dirty="0"/>
          </a:p>
        </p:txBody>
      </p:sp>
    </p:spTree>
    <p:extLst>
      <p:ext uri="{BB962C8B-B14F-4D97-AF65-F5344CB8AC3E}">
        <p14:creationId xmlns:p14="http://schemas.microsoft.com/office/powerpoint/2010/main" val="19055983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186" y="116632"/>
            <a:ext cx="9144000" cy="4559710"/>
          </a:xfrm>
          <a:prstGeom prst="rect">
            <a:avLst/>
          </a:prstGeom>
        </p:spPr>
        <p:txBody>
          <a:bodyPr wrap="square">
            <a:spAutoFit/>
          </a:bodyPr>
          <a:lstStyle/>
          <a:p>
            <a:pPr marL="257175">
              <a:lnSpc>
                <a:spcPct val="115000"/>
              </a:lnSpc>
              <a:spcAft>
                <a:spcPts val="1000"/>
              </a:spcAft>
            </a:pPr>
            <a:r>
              <a:rPr lang="ar-SY" sz="3600" b="1" dirty="0">
                <a:solidFill>
                  <a:srgbClr val="FF0066"/>
                </a:solidFill>
                <a:ea typeface="Calibri"/>
              </a:rPr>
              <a:t>الاستنتاجات: </a:t>
            </a:r>
            <a:endParaRPr lang="en-US" sz="3600" dirty="0">
              <a:ea typeface="Calibri"/>
              <a:cs typeface="Arial"/>
            </a:endParaRPr>
          </a:p>
          <a:p>
            <a:pPr marL="257175">
              <a:lnSpc>
                <a:spcPct val="115000"/>
              </a:lnSpc>
              <a:spcAft>
                <a:spcPts val="1000"/>
              </a:spcAft>
            </a:pPr>
            <a:r>
              <a:rPr lang="ar-SY" b="1" dirty="0">
                <a:solidFill>
                  <a:srgbClr val="10EBF0"/>
                </a:solidFill>
                <a:ea typeface="Calibri"/>
              </a:rPr>
              <a:t>1* المرونة تتحسن من خلال التمرينات الرياضية </a:t>
            </a:r>
            <a:endParaRPr lang="en-US" sz="1050" dirty="0">
              <a:solidFill>
                <a:srgbClr val="10EBF0"/>
              </a:solidFill>
              <a:ea typeface="Calibri"/>
              <a:cs typeface="Arial"/>
            </a:endParaRPr>
          </a:p>
          <a:p>
            <a:pPr marL="257175">
              <a:lnSpc>
                <a:spcPct val="115000"/>
              </a:lnSpc>
              <a:spcAft>
                <a:spcPts val="1000"/>
              </a:spcAft>
            </a:pPr>
            <a:r>
              <a:rPr lang="ar-SY" b="1" dirty="0">
                <a:solidFill>
                  <a:srgbClr val="FF6600"/>
                </a:solidFill>
                <a:ea typeface="Calibri"/>
              </a:rPr>
              <a:t>2* التزام  (المريضة) واستمرارها في الأداء المنزلي هو من أهم العوامل للتمرينات التأهيلية  </a:t>
            </a:r>
            <a:endParaRPr lang="en-US" sz="1050" dirty="0">
              <a:solidFill>
                <a:srgbClr val="FF6600"/>
              </a:solidFill>
              <a:ea typeface="Calibri"/>
              <a:cs typeface="Arial"/>
            </a:endParaRPr>
          </a:p>
          <a:p>
            <a:pPr marL="257175">
              <a:lnSpc>
                <a:spcPct val="115000"/>
              </a:lnSpc>
              <a:spcAft>
                <a:spcPts val="1000"/>
              </a:spcAft>
            </a:pPr>
            <a:r>
              <a:rPr lang="ar-SY" b="1" dirty="0">
                <a:solidFill>
                  <a:schemeClr val="tx2">
                    <a:lumMod val="60000"/>
                    <a:lumOff val="40000"/>
                  </a:schemeClr>
                </a:solidFill>
                <a:ea typeface="Calibri"/>
              </a:rPr>
              <a:t>3*لمرونة العضلات أثراً إيجابياً على حالتها الصحية والنفسية</a:t>
            </a:r>
            <a:endParaRPr lang="en-US" sz="1050" dirty="0">
              <a:solidFill>
                <a:schemeClr val="tx2">
                  <a:lumMod val="60000"/>
                  <a:lumOff val="40000"/>
                </a:schemeClr>
              </a:solidFill>
              <a:ea typeface="Calibri"/>
              <a:cs typeface="Arial"/>
            </a:endParaRPr>
          </a:p>
          <a:p>
            <a:pPr marL="257175">
              <a:lnSpc>
                <a:spcPct val="115000"/>
              </a:lnSpc>
              <a:spcAft>
                <a:spcPts val="1000"/>
              </a:spcAft>
            </a:pPr>
            <a:r>
              <a:rPr lang="ar-SY" b="1" dirty="0">
                <a:solidFill>
                  <a:schemeClr val="accent2">
                    <a:lumMod val="75000"/>
                  </a:schemeClr>
                </a:solidFill>
                <a:ea typeface="Calibri"/>
              </a:rPr>
              <a:t>4* تنوع الأهداف والتي تم فيها استخدام أكثر من عضو من أعضاء الجسم مما أعطت فائدة كبيرة وساعدت على تطوير التوافق العصبي العضلي الحركي</a:t>
            </a:r>
            <a:endParaRPr lang="en-US" sz="1050" dirty="0">
              <a:solidFill>
                <a:schemeClr val="accent2">
                  <a:lumMod val="75000"/>
                </a:schemeClr>
              </a:solidFill>
              <a:ea typeface="Calibri"/>
              <a:cs typeface="Arial"/>
            </a:endParaRPr>
          </a:p>
          <a:p>
            <a:pPr marL="257175">
              <a:lnSpc>
                <a:spcPct val="115000"/>
              </a:lnSpc>
              <a:spcAft>
                <a:spcPts val="1000"/>
              </a:spcAft>
            </a:pPr>
            <a:r>
              <a:rPr lang="ar-SY" b="1" dirty="0">
                <a:solidFill>
                  <a:schemeClr val="accent5">
                    <a:lumMod val="75000"/>
                  </a:schemeClr>
                </a:solidFill>
                <a:ea typeface="Calibri"/>
              </a:rPr>
              <a:t>5* وأهمية </a:t>
            </a:r>
            <a:r>
              <a:rPr lang="ar-SY" b="1" dirty="0">
                <a:solidFill>
                  <a:srgbClr val="31849B"/>
                </a:solidFill>
                <a:ea typeface="Calibri"/>
              </a:rPr>
              <a:t>تعليم المريض التمارين العلاجية التأهيلية بشكل تدريجي في مرحلة العلاج وكيف يقوم بالتعامل ذاتياً مع حالته بحيث يساهم في فاعلية العلاج</a:t>
            </a:r>
            <a:endParaRPr lang="en-US" sz="1050" dirty="0">
              <a:ea typeface="Calibri"/>
              <a:cs typeface="Arial"/>
            </a:endParaRPr>
          </a:p>
          <a:p>
            <a:pPr algn="ctr"/>
            <a:r>
              <a:rPr lang="ar-SY" b="1" dirty="0">
                <a:solidFill>
                  <a:srgbClr val="FF0000"/>
                </a:solidFill>
                <a:ea typeface="Calibri"/>
              </a:rPr>
              <a:t>6 * إلى جانب ما ذكر سابقاً العامل الأهم في مرحلة العلاج والتأهيل الرياضي الدعم النفسي للمريض ورفع معنوياته وقدراته النفسية والجسدية للتغلب على حالته المرضية المزمنة التي يعاني منها لما له من تأثير فيزيولوجي في رفع مستويات هرمون </a:t>
            </a:r>
            <a:r>
              <a:rPr lang="ar-SY" b="1" dirty="0" err="1">
                <a:solidFill>
                  <a:srgbClr val="FF0000"/>
                </a:solidFill>
                <a:ea typeface="Calibri"/>
              </a:rPr>
              <a:t>الأندروفين</a:t>
            </a:r>
            <a:r>
              <a:rPr lang="ar-SY" b="1" dirty="0">
                <a:solidFill>
                  <a:srgbClr val="FF0000"/>
                </a:solidFill>
                <a:ea typeface="Calibri"/>
              </a:rPr>
              <a:t> المسؤول عن السعادة </a:t>
            </a:r>
            <a:endParaRPr lang="ar-SY" dirty="0"/>
          </a:p>
        </p:txBody>
      </p:sp>
    </p:spTree>
    <p:extLst>
      <p:ext uri="{BB962C8B-B14F-4D97-AF65-F5344CB8AC3E}">
        <p14:creationId xmlns:p14="http://schemas.microsoft.com/office/powerpoint/2010/main" val="3431995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ou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55" y="0"/>
            <a:ext cx="9144000" cy="2131866"/>
          </a:xfrm>
          <a:prstGeom prst="rect">
            <a:avLst/>
          </a:prstGeom>
        </p:spPr>
        <p:txBody>
          <a:bodyPr wrap="square">
            <a:spAutoFit/>
          </a:bodyPr>
          <a:lstStyle/>
          <a:p>
            <a:pPr marL="257175">
              <a:lnSpc>
                <a:spcPct val="115000"/>
              </a:lnSpc>
              <a:spcAft>
                <a:spcPts val="1000"/>
              </a:spcAft>
            </a:pPr>
            <a:r>
              <a:rPr lang="ar-SY" b="1" dirty="0">
                <a:solidFill>
                  <a:srgbClr val="000000"/>
                </a:solidFill>
                <a:ea typeface="Calibri"/>
              </a:rPr>
              <a:t>ويوضح لنا الدكتور </a:t>
            </a:r>
            <a:r>
              <a:rPr lang="ar-SY" b="1" dirty="0">
                <a:solidFill>
                  <a:srgbClr val="4BACC6"/>
                </a:solidFill>
                <a:ea typeface="Calibri"/>
              </a:rPr>
              <a:t>وائل صفوت مستشار الطب العام وأخصائي أمراض الباطنية والجهاز الهضمي والكبد </a:t>
            </a:r>
            <a:r>
              <a:rPr lang="ar-SY" b="1" dirty="0">
                <a:solidFill>
                  <a:srgbClr val="000000"/>
                </a:solidFill>
                <a:ea typeface="Calibri"/>
              </a:rPr>
              <a:t>أن </a:t>
            </a:r>
            <a:r>
              <a:rPr lang="ar-SY" b="1" dirty="0" err="1">
                <a:solidFill>
                  <a:srgbClr val="000000"/>
                </a:solidFill>
                <a:ea typeface="Calibri"/>
              </a:rPr>
              <a:t>الإندروفين</a:t>
            </a:r>
            <a:r>
              <a:rPr lang="ar-SY" b="1" dirty="0">
                <a:solidFill>
                  <a:srgbClr val="000000"/>
                </a:solidFill>
                <a:ea typeface="Calibri"/>
              </a:rPr>
              <a:t> هو في الواقع مجموعة </a:t>
            </a:r>
            <a:r>
              <a:rPr lang="ar-SY" b="1" dirty="0" err="1">
                <a:solidFill>
                  <a:srgbClr val="000000"/>
                </a:solidFill>
                <a:ea typeface="Calibri"/>
              </a:rPr>
              <a:t>البيبتيدات</a:t>
            </a:r>
            <a:r>
              <a:rPr lang="ar-SY" b="1" dirty="0">
                <a:solidFill>
                  <a:srgbClr val="000000"/>
                </a:solidFill>
                <a:ea typeface="Calibri"/>
              </a:rPr>
              <a:t> المتعددة(</a:t>
            </a:r>
            <a:r>
              <a:rPr lang="en-US" b="1" dirty="0">
                <a:solidFill>
                  <a:srgbClr val="FF0066"/>
                </a:solidFill>
                <a:ea typeface="Calibri"/>
                <a:cs typeface="Arial"/>
              </a:rPr>
              <a:t>Polypeptides</a:t>
            </a:r>
            <a:r>
              <a:rPr lang="ar-SY" b="1" dirty="0">
                <a:solidFill>
                  <a:srgbClr val="000000"/>
                </a:solidFill>
                <a:ea typeface="Calibri"/>
              </a:rPr>
              <a:t>) التي تتمثل مهمتها الرئيسية في توصيل الإشارات العصبية عبر الجهاز العصبي</a:t>
            </a:r>
            <a:endParaRPr lang="en-US" sz="1050" dirty="0">
              <a:ea typeface="Calibri"/>
              <a:cs typeface="Arial"/>
            </a:endParaRPr>
          </a:p>
          <a:p>
            <a:pPr marL="257175">
              <a:lnSpc>
                <a:spcPct val="115000"/>
              </a:lnSpc>
              <a:spcAft>
                <a:spcPts val="1000"/>
              </a:spcAft>
            </a:pPr>
            <a:r>
              <a:rPr lang="ar-SY" b="1" dirty="0">
                <a:solidFill>
                  <a:srgbClr val="000000"/>
                </a:solidFill>
                <a:ea typeface="Calibri"/>
              </a:rPr>
              <a:t>ويبين أن عند إفراز </a:t>
            </a:r>
            <a:r>
              <a:rPr lang="ar-SY" b="1" dirty="0" err="1">
                <a:solidFill>
                  <a:srgbClr val="000000"/>
                </a:solidFill>
                <a:ea typeface="Calibri"/>
              </a:rPr>
              <a:t>الإندروفين</a:t>
            </a:r>
            <a:r>
              <a:rPr lang="ar-SY" b="1" dirty="0">
                <a:solidFill>
                  <a:srgbClr val="000000"/>
                </a:solidFill>
                <a:ea typeface="Calibri"/>
              </a:rPr>
              <a:t> من خلايا الدماغ أو من الغدة النخامية فإنه يرتبط بمستقبلات الألم في الدماغ وبالتالي يخفف الشعور بالألم بالطريقة نفسها التي تعمل بها بعض الأدوية المسكنة للألم (المخدرة) كالمورفين </a:t>
            </a:r>
            <a:r>
              <a:rPr lang="ar-SY" b="1" dirty="0" err="1">
                <a:solidFill>
                  <a:srgbClr val="000000"/>
                </a:solidFill>
                <a:ea typeface="Calibri"/>
              </a:rPr>
              <a:t>الكودائين</a:t>
            </a:r>
            <a:r>
              <a:rPr lang="ar-SY" b="1" dirty="0">
                <a:solidFill>
                  <a:srgbClr val="000000"/>
                </a:solidFill>
                <a:ea typeface="Calibri"/>
              </a:rPr>
              <a:t> إلا أن </a:t>
            </a:r>
            <a:r>
              <a:rPr lang="ar-SY" b="1" dirty="0" err="1">
                <a:solidFill>
                  <a:srgbClr val="000000"/>
                </a:solidFill>
                <a:ea typeface="Calibri"/>
              </a:rPr>
              <a:t>الإندروفين</a:t>
            </a:r>
            <a:r>
              <a:rPr lang="ar-SY" b="1" dirty="0">
                <a:solidFill>
                  <a:srgbClr val="000000"/>
                </a:solidFill>
                <a:ea typeface="Calibri"/>
              </a:rPr>
              <a:t> الذي يفرز طبيعياً من الجسم لا يؤدي إلى الإدمان كما هو الحال مع الأدوية المخدرة المصنعة كيميائياً </a:t>
            </a:r>
            <a:endParaRPr lang="en-US" sz="1050" dirty="0">
              <a:ea typeface="Calibri"/>
              <a:cs typeface="Aria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5" y="1065617"/>
            <a:ext cx="9144000" cy="563033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33980332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470" y="0"/>
            <a:ext cx="9144000" cy="1411669"/>
          </a:xfrm>
          <a:prstGeom prst="rect">
            <a:avLst/>
          </a:prstGeom>
        </p:spPr>
        <p:txBody>
          <a:bodyPr wrap="square">
            <a:spAutoFit/>
          </a:bodyPr>
          <a:lstStyle/>
          <a:p>
            <a:pPr marL="257175">
              <a:lnSpc>
                <a:spcPct val="115000"/>
              </a:lnSpc>
              <a:spcAft>
                <a:spcPts val="1000"/>
              </a:spcAft>
            </a:pPr>
            <a:r>
              <a:rPr lang="ar-SY" b="1" dirty="0">
                <a:solidFill>
                  <a:srgbClr val="000000"/>
                </a:solidFill>
                <a:ea typeface="Calibri"/>
              </a:rPr>
              <a:t>ويقول الدكتور وائل أنه يوجد حالياً أكثر من عشرين نوعاً من </a:t>
            </a:r>
            <a:r>
              <a:rPr lang="ar-SY" b="1" dirty="0" err="1">
                <a:solidFill>
                  <a:srgbClr val="000000"/>
                </a:solidFill>
                <a:ea typeface="Calibri"/>
              </a:rPr>
              <a:t>الإندروفين</a:t>
            </a:r>
            <a:r>
              <a:rPr lang="ar-SY" b="1" dirty="0">
                <a:solidFill>
                  <a:srgbClr val="000000"/>
                </a:solidFill>
                <a:ea typeface="Calibri"/>
              </a:rPr>
              <a:t> قد تم التعرف عليها إلا أن </a:t>
            </a:r>
            <a:r>
              <a:rPr lang="ar-SY" b="1" dirty="0">
                <a:solidFill>
                  <a:srgbClr val="FF3300"/>
                </a:solidFill>
                <a:ea typeface="Calibri"/>
              </a:rPr>
              <a:t>بيتا </a:t>
            </a:r>
            <a:r>
              <a:rPr lang="ar-SY" b="1" dirty="0" err="1">
                <a:solidFill>
                  <a:srgbClr val="FF3300"/>
                </a:solidFill>
                <a:ea typeface="Calibri"/>
              </a:rPr>
              <a:t>إندروفين</a:t>
            </a:r>
            <a:r>
              <a:rPr lang="ar-SY" b="1" dirty="0">
                <a:solidFill>
                  <a:srgbClr val="000000"/>
                </a:solidFill>
                <a:ea typeface="Calibri"/>
              </a:rPr>
              <a:t> يعد أكثرها قوة وفعالية وهو يتكون من (ثلاثين حمضاً أمينياً) </a:t>
            </a:r>
            <a:endParaRPr lang="en-US" sz="1050" dirty="0">
              <a:ea typeface="Calibri"/>
              <a:cs typeface="Arial"/>
            </a:endParaRPr>
          </a:p>
          <a:p>
            <a:r>
              <a:rPr lang="ar-SY" b="1" dirty="0">
                <a:solidFill>
                  <a:srgbClr val="000000"/>
                </a:solidFill>
                <a:ea typeface="Calibri"/>
              </a:rPr>
              <a:t>يفرز </a:t>
            </a:r>
            <a:r>
              <a:rPr lang="ar-SY" b="1" dirty="0" err="1">
                <a:solidFill>
                  <a:srgbClr val="000000"/>
                </a:solidFill>
                <a:ea typeface="Calibri"/>
              </a:rPr>
              <a:t>الإندروفين</a:t>
            </a:r>
            <a:r>
              <a:rPr lang="ar-SY" b="1" dirty="0">
                <a:solidFill>
                  <a:srgbClr val="000000"/>
                </a:solidFill>
                <a:ea typeface="Calibri"/>
              </a:rPr>
              <a:t> استجابة لكل من الإجهاد والألم ويتمثل عمل </a:t>
            </a:r>
            <a:r>
              <a:rPr lang="ar-SY" b="1" dirty="0" err="1">
                <a:solidFill>
                  <a:srgbClr val="000000"/>
                </a:solidFill>
                <a:ea typeface="Calibri"/>
              </a:rPr>
              <a:t>الإندروفين</a:t>
            </a:r>
            <a:r>
              <a:rPr lang="ar-SY" b="1" dirty="0">
                <a:solidFill>
                  <a:srgbClr val="000000"/>
                </a:solidFill>
                <a:ea typeface="Calibri"/>
              </a:rPr>
              <a:t> في تخفيف الشعور بالألم وخفض الإجهاد وتعزيز الجهاز المناعي كما أن من تأثيرات إفراز </a:t>
            </a:r>
            <a:r>
              <a:rPr lang="ar-SY" b="1" dirty="0" err="1">
                <a:solidFill>
                  <a:srgbClr val="000000"/>
                </a:solidFill>
                <a:ea typeface="Calibri"/>
              </a:rPr>
              <a:t>الإندروفين</a:t>
            </a:r>
            <a:r>
              <a:rPr lang="ar-SY" b="1" dirty="0">
                <a:solidFill>
                  <a:srgbClr val="000000"/>
                </a:solidFill>
                <a:ea typeface="Calibri"/>
              </a:rPr>
              <a:t> تحسين المزاج لدى الشخص والشعور بالسرور والسعادة</a:t>
            </a:r>
            <a:endParaRPr lang="ar-SY"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411669"/>
            <a:ext cx="3044362" cy="2172969"/>
          </a:xfrm>
          <a:prstGeom prst="rect">
            <a:avLst/>
          </a:prstGeom>
        </p:spPr>
      </p:pic>
      <p:sp>
        <p:nvSpPr>
          <p:cNvPr id="4" name="مستطيل 3"/>
          <p:cNvSpPr/>
          <p:nvPr/>
        </p:nvSpPr>
        <p:spPr>
          <a:xfrm>
            <a:off x="0" y="3584638"/>
            <a:ext cx="9146983" cy="729430"/>
          </a:xfrm>
          <a:prstGeom prst="rect">
            <a:avLst/>
          </a:prstGeom>
        </p:spPr>
        <p:txBody>
          <a:bodyPr wrap="square">
            <a:spAutoFit/>
          </a:bodyPr>
          <a:lstStyle/>
          <a:p>
            <a:pPr marL="257175" algn="ctr">
              <a:lnSpc>
                <a:spcPct val="115000"/>
              </a:lnSpc>
              <a:spcAft>
                <a:spcPts val="1000"/>
              </a:spcAft>
            </a:pPr>
            <a:r>
              <a:rPr lang="ar-SY" b="1" dirty="0">
                <a:solidFill>
                  <a:srgbClr val="000000"/>
                </a:solidFill>
                <a:ea typeface="Calibri"/>
              </a:rPr>
              <a:t>وتقوم الحجامة بتحفيز الجسم على إفراز </a:t>
            </a:r>
            <a:r>
              <a:rPr lang="ar-SY" b="1" dirty="0" err="1">
                <a:solidFill>
                  <a:srgbClr val="000000"/>
                </a:solidFill>
                <a:ea typeface="Calibri"/>
              </a:rPr>
              <a:t>الإندروفين</a:t>
            </a:r>
            <a:r>
              <a:rPr lang="ar-SY" b="1" dirty="0">
                <a:solidFill>
                  <a:srgbClr val="000000"/>
                </a:solidFill>
                <a:ea typeface="Calibri"/>
              </a:rPr>
              <a:t> وهي مادة لها تأثير المورفين ولكن لا تسبب الإدمان لأن يصحبها إفراز مادة </a:t>
            </a:r>
            <a:r>
              <a:rPr lang="ar-SY" b="1" dirty="0" err="1">
                <a:solidFill>
                  <a:srgbClr val="000000"/>
                </a:solidFill>
                <a:ea typeface="Calibri"/>
              </a:rPr>
              <a:t>الإنكسون</a:t>
            </a:r>
            <a:endParaRPr lang="en-US" sz="1050" dirty="0">
              <a:ea typeface="Calibri"/>
              <a:cs typeface="Arial"/>
            </a:endParaRP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4221088"/>
            <a:ext cx="3600400" cy="2513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صورة 5"/>
          <p:cNvPicPr>
            <a:picLocks noChangeAspect="1"/>
          </p:cNvPicPr>
          <p:nvPr/>
        </p:nvPicPr>
        <p:blipFill rotWithShape="1">
          <a:blip r:embed="rId4">
            <a:extLst>
              <a:ext uri="{28A0092B-C50C-407E-A947-70E740481C1C}">
                <a14:useLocalDpi xmlns:a14="http://schemas.microsoft.com/office/drawing/2010/main" val="0"/>
              </a:ext>
            </a:extLst>
          </a:blip>
          <a:srcRect t="26069" b="25572"/>
          <a:stretch/>
        </p:blipFill>
        <p:spPr>
          <a:xfrm>
            <a:off x="9754" y="1411669"/>
            <a:ext cx="2547813" cy="2256378"/>
          </a:xfrm>
          <a:prstGeom prst="rect">
            <a:avLst/>
          </a:prstGeom>
        </p:spPr>
      </p:pic>
    </p:spTree>
    <p:extLst>
      <p:ext uri="{BB962C8B-B14F-4D97-AF65-F5344CB8AC3E}">
        <p14:creationId xmlns:p14="http://schemas.microsoft.com/office/powerpoint/2010/main" val="327719096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out)">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descr="https://ar.coca-colaarabia.com/stories/exercise-is-medicine-the-best-prescription-to-advance-health"/>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ar-SA"/>
          </a:p>
        </p:txBody>
      </p:sp>
      <p:sp>
        <p:nvSpPr>
          <p:cNvPr id="5" name="مستطيل 4"/>
          <p:cNvSpPr/>
          <p:nvPr/>
        </p:nvSpPr>
        <p:spPr>
          <a:xfrm>
            <a:off x="0" y="0"/>
            <a:ext cx="9071992" cy="2292422"/>
          </a:xfrm>
          <a:prstGeom prst="rect">
            <a:avLst/>
          </a:prstGeom>
        </p:spPr>
        <p:txBody>
          <a:bodyPr wrap="square">
            <a:spAutoFit/>
          </a:bodyPr>
          <a:lstStyle/>
          <a:p>
            <a:pPr>
              <a:lnSpc>
                <a:spcPct val="115000"/>
              </a:lnSpc>
              <a:spcAft>
                <a:spcPts val="1000"/>
              </a:spcAft>
            </a:pPr>
            <a:r>
              <a:rPr lang="ar-SY" sz="2400" b="1" dirty="0">
                <a:solidFill>
                  <a:srgbClr val="000000"/>
                </a:solidFill>
                <a:ea typeface="Calibri"/>
              </a:rPr>
              <a:t>حسب مصادر مباردة الصحة العالمية  </a:t>
            </a:r>
            <a:r>
              <a:rPr lang="en-US" sz="2400" b="1" dirty="0">
                <a:solidFill>
                  <a:srgbClr val="000000"/>
                </a:solidFill>
                <a:ea typeface="Calibri"/>
                <a:cs typeface="Arial"/>
              </a:rPr>
              <a:t>(</a:t>
            </a:r>
            <a:r>
              <a:rPr lang="en-US" sz="2400" b="1" dirty="0">
                <a:solidFill>
                  <a:srgbClr val="FF0000"/>
                </a:solidFill>
                <a:ea typeface="Calibri"/>
                <a:cs typeface="Arial"/>
              </a:rPr>
              <a:t>EIM</a:t>
            </a:r>
            <a:r>
              <a:rPr lang="en-US" sz="2400" b="1" dirty="0">
                <a:solidFill>
                  <a:srgbClr val="000000"/>
                </a:solidFill>
                <a:ea typeface="Calibri"/>
                <a:cs typeface="Arial"/>
              </a:rPr>
              <a:t>) </a:t>
            </a:r>
            <a:endParaRPr lang="en-US" sz="2400" dirty="0">
              <a:ea typeface="Calibri"/>
              <a:cs typeface="Arial"/>
            </a:endParaRPr>
          </a:p>
          <a:p>
            <a:pPr>
              <a:lnSpc>
                <a:spcPct val="115000"/>
              </a:lnSpc>
              <a:spcAft>
                <a:spcPts val="1000"/>
              </a:spcAft>
            </a:pPr>
            <a:r>
              <a:rPr lang="en-US" b="1" dirty="0">
                <a:solidFill>
                  <a:srgbClr val="FF0000"/>
                </a:solidFill>
                <a:ea typeface="Calibri"/>
                <a:cs typeface="Arial"/>
              </a:rPr>
              <a:t>Exercise Is Medicine: A Global Health Initiative</a:t>
            </a:r>
            <a:endParaRPr lang="en-US" sz="1050" dirty="0">
              <a:solidFill>
                <a:srgbClr val="FF0000"/>
              </a:solidFill>
              <a:ea typeface="Calibri"/>
              <a:cs typeface="Arial"/>
            </a:endParaRPr>
          </a:p>
          <a:p>
            <a:r>
              <a:rPr lang="ar-SY" sz="2000" b="1" dirty="0">
                <a:solidFill>
                  <a:srgbClr val="000000"/>
                </a:solidFill>
                <a:ea typeface="Calibri"/>
              </a:rPr>
              <a:t>تؤكد على أن النشاط البدني الذي يعزز الصحة المثلى هو جزء لا يتجزأ من الوقاية والعلاج للعديد من الحالات الطبية ويجب إدراج النشاط البدني عند تصميم خطة العلاج و إحالة المرضى إلى ممارسة الرياضة الصحية ويجب تقييمه بشكل منتظم و إدراجه كجزء من الرعاية الصحية</a:t>
            </a:r>
          </a:p>
          <a:p>
            <a:r>
              <a:rPr lang="ar-SY" dirty="0"/>
              <a:t>:</a:t>
            </a:r>
          </a:p>
        </p:txBody>
      </p:sp>
      <p:sp>
        <p:nvSpPr>
          <p:cNvPr id="6" name="Rectangle 5"/>
          <p:cNvSpPr>
            <a:spLocks noChangeArrowheads="1"/>
          </p:cNvSpPr>
          <p:nvPr/>
        </p:nvSpPr>
        <p:spPr bwMode="auto">
          <a:xfrm>
            <a:off x="5826078" y="1953868"/>
            <a:ext cx="324005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MA" sz="2000" b="1" i="0" u="none" strike="noStrike" cap="none" normalizeH="0" baseline="0" dirty="0">
                <a:ln>
                  <a:noFill/>
                </a:ln>
                <a:solidFill>
                  <a:srgbClr val="FF0000"/>
                </a:solidFill>
                <a:effectLst/>
                <a:latin typeface="Arial Unicode MS" pitchFamily="34" charset="-128"/>
                <a:ea typeface="Arial Unicode MS" pitchFamily="34" charset="-128"/>
                <a:cs typeface="Arial Unicode MS" pitchFamily="34" charset="-128"/>
              </a:rPr>
              <a:t>أطبّاء يصفون التمارين الرياضيّة</a:t>
            </a:r>
            <a:r>
              <a:rPr kumimoji="0" lang="ar-MA" sz="2000" b="1" i="0" u="none" strike="noStrike" cap="none" normalizeH="0" baseline="0" dirty="0">
                <a:ln>
                  <a:noFill/>
                </a:ln>
                <a:solidFill>
                  <a:srgbClr val="FF0000"/>
                </a:solidFill>
                <a:effectLst/>
                <a:latin typeface="Calibri" pitchFamily="34" charset="0"/>
                <a:ea typeface="Calibri" pitchFamily="34" charset="0"/>
                <a:cs typeface="Arial" pitchFamily="34" charset="0"/>
              </a:rPr>
              <a:t> </a:t>
            </a:r>
            <a:endParaRPr kumimoji="0" lang="en-US" sz="2000" b="1" i="0" u="none" strike="noStrike" cap="none" normalizeH="0" baseline="0" dirty="0">
              <a:ln>
                <a:noFill/>
              </a:ln>
              <a:solidFill>
                <a:srgbClr val="FF0000"/>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MA" sz="1800" b="0" i="0" u="none" strike="noStrike" cap="none" normalizeH="0" baseline="0" dirty="0">
              <a:ln>
                <a:noFill/>
              </a:ln>
              <a:solidFill>
                <a:schemeClr val="tx1"/>
              </a:solidFill>
              <a:effectLst/>
              <a:latin typeface="Arial" pitchFamily="34" charset="0"/>
              <a:cs typeface="Arial" pitchFamily="34" charset="0"/>
            </a:endParaRPr>
          </a:p>
        </p:txBody>
      </p:sp>
      <p:sp>
        <p:nvSpPr>
          <p:cNvPr id="7" name="مستطيل 6" descr="https://ar.coca-colaarabia.com/stories/exercise-is-medicine-the-best-prescription-to-advance-health"/>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ar-SA"/>
          </a:p>
        </p:txBody>
      </p:sp>
      <p:sp>
        <p:nvSpPr>
          <p:cNvPr id="8" name="Rectangle 6"/>
          <p:cNvSpPr>
            <a:spLocks noChangeArrowheads="1"/>
          </p:cNvSpPr>
          <p:nvPr/>
        </p:nvSpPr>
        <p:spPr bwMode="auto">
          <a:xfrm>
            <a:off x="152400" y="2492896"/>
            <a:ext cx="891959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Char char="•"/>
              <a:tabLst/>
            </a:pPr>
            <a:r>
              <a:rPr kumimoji="0" lang="ar-MA" sz="2000" b="1" i="0" u="none" strike="noStrike" cap="none" normalizeH="0" baseline="0" dirty="0">
                <a:ln>
                  <a:noFill/>
                </a:ln>
                <a:solidFill>
                  <a:srgbClr val="000000"/>
                </a:solidFill>
                <a:effectLst/>
                <a:latin typeface="Calibri" pitchFamily="34" charset="0"/>
                <a:ea typeface="Calibri" pitchFamily="34" charset="0"/>
                <a:cs typeface="Arial" pitchFamily="34" charset="0"/>
              </a:rPr>
              <a:t>بإرشادٍ من </a:t>
            </a:r>
            <a:r>
              <a:rPr kumimoji="0" lang="ar-MA" sz="2000" b="1" i="0" u="none" strike="noStrike" cap="none" normalizeH="0" baseline="0" dirty="0">
                <a:ln>
                  <a:noFill/>
                </a:ln>
                <a:solidFill>
                  <a:srgbClr val="548DD4"/>
                </a:solidFill>
                <a:effectLst/>
                <a:latin typeface="Calibri" pitchFamily="34" charset="0"/>
                <a:ea typeface="Calibri" pitchFamily="34" charset="0"/>
                <a:cs typeface="Arial" pitchFamily="34" charset="0"/>
              </a:rPr>
              <a:t>الكليّة الأميركيّة للطبّ الرياضيّ</a:t>
            </a:r>
            <a:r>
              <a:rPr kumimoji="0" lang="ar-MA" sz="2000" b="1" i="0" u="none" strike="noStrike" cap="none" normalizeH="0" baseline="0" dirty="0">
                <a:ln>
                  <a:noFill/>
                </a:ln>
                <a:solidFill>
                  <a:srgbClr val="000000"/>
                </a:solidFill>
                <a:effectLst/>
                <a:latin typeface="Calibri" pitchFamily="34" charset="0"/>
                <a:ea typeface="Calibri" pitchFamily="34" charset="0"/>
                <a:cs typeface="Arial" pitchFamily="34" charset="0"/>
              </a:rPr>
              <a:t>، تهدف </a:t>
            </a:r>
            <a:r>
              <a:rPr kumimoji="0" lang="en-US" sz="2000" b="1" i="0" u="none" strike="noStrike" cap="none" normalizeH="0" baseline="0" dirty="0">
                <a:ln>
                  <a:noFill/>
                </a:ln>
                <a:solidFill>
                  <a:srgbClr val="FF0000"/>
                </a:solidFill>
                <a:effectLst/>
                <a:latin typeface="Calibri" pitchFamily="34" charset="0"/>
                <a:ea typeface="Calibri" pitchFamily="34" charset="0"/>
                <a:cs typeface="Arial" pitchFamily="34" charset="0"/>
              </a:rPr>
              <a:t>EIM</a:t>
            </a:r>
            <a:r>
              <a:rPr kumimoji="0" lang="ar-MA" sz="2000" b="1" i="0" u="none" strike="noStrike" cap="none" normalizeH="0" baseline="0" dirty="0">
                <a:ln>
                  <a:noFill/>
                </a:ln>
                <a:solidFill>
                  <a:srgbClr val="000000"/>
                </a:solidFill>
                <a:effectLst/>
                <a:latin typeface="Calibri" pitchFamily="34" charset="0"/>
                <a:ea typeface="Calibri" pitchFamily="34" charset="0"/>
                <a:cs typeface="Arial" pitchFamily="34" charset="0"/>
              </a:rPr>
              <a:t> إلى مساعدة </a:t>
            </a:r>
            <a:r>
              <a:rPr kumimoji="0" lang="ar-MA" sz="2000" b="1" i="0" u="none" strike="noStrike" cap="none" normalizeH="0" baseline="0" dirty="0" err="1">
                <a:ln>
                  <a:noFill/>
                </a:ln>
                <a:solidFill>
                  <a:srgbClr val="000000"/>
                </a:solidFill>
                <a:effectLst/>
                <a:latin typeface="Calibri" pitchFamily="34" charset="0"/>
                <a:ea typeface="Calibri" pitchFamily="34" charset="0"/>
                <a:cs typeface="Arial" pitchFamily="34" charset="0"/>
              </a:rPr>
              <a:t>أخصّائيّي</a:t>
            </a:r>
            <a:r>
              <a:rPr kumimoji="0" lang="ar-MA" sz="2000" b="1" i="0" u="none" strike="noStrike" cap="none" normalizeH="0" baseline="0" dirty="0">
                <a:ln>
                  <a:noFill/>
                </a:ln>
                <a:solidFill>
                  <a:srgbClr val="000000"/>
                </a:solidFill>
                <a:effectLst/>
                <a:latin typeface="Calibri" pitchFamily="34" charset="0"/>
                <a:ea typeface="Calibri" pitchFamily="34" charset="0"/>
                <a:cs typeface="Arial" pitchFamily="34" charset="0"/>
              </a:rPr>
              <a:t> الصحّة والأشخاص حول العالم لمعرفة المزيد حول قيمة النشاط البدنيّ عندما يتعلّق الأمر بالتعامل مع الأمراض المزمنة كالسّكري والوزن الزائد وأمراض القلب وأمراض المفاصل و الروماتيزم والأمراض العصبية و</a:t>
            </a:r>
            <a:r>
              <a:rPr kumimoji="0" lang="ar-SY" sz="2000" b="1" i="0" u="none" strike="noStrike" cap="none" normalizeH="0" baseline="0" dirty="0">
                <a:ln>
                  <a:noFill/>
                </a:ln>
                <a:solidFill>
                  <a:srgbClr val="000000"/>
                </a:solidFill>
                <a:effectLst/>
                <a:latin typeface="Calibri" pitchFamily="34" charset="0"/>
                <a:ea typeface="Calibri" pitchFamily="34" charset="0"/>
                <a:cs typeface="Arial" pitchFamily="34" charset="0"/>
              </a:rPr>
              <a:t> </a:t>
            </a:r>
            <a:r>
              <a:rPr kumimoji="0" lang="ar-MA" sz="2000" b="1" i="0" u="none" strike="noStrike" cap="none" normalizeH="0" baseline="0" dirty="0" err="1">
                <a:ln>
                  <a:noFill/>
                </a:ln>
                <a:solidFill>
                  <a:srgbClr val="000000"/>
                </a:solidFill>
                <a:effectLst/>
                <a:latin typeface="Calibri" pitchFamily="34" charset="0"/>
                <a:ea typeface="Calibri" pitchFamily="34" charset="0"/>
                <a:cs typeface="Arial" pitchFamily="34" charset="0"/>
              </a:rPr>
              <a:t>التحددات</a:t>
            </a:r>
            <a:r>
              <a:rPr kumimoji="0" lang="ar-MA" sz="2000" b="1" i="0" u="none" strike="noStrike" cap="none" normalizeH="0" baseline="0" dirty="0">
                <a:ln>
                  <a:noFill/>
                </a:ln>
                <a:solidFill>
                  <a:srgbClr val="000000"/>
                </a:solidFill>
                <a:effectLst/>
                <a:latin typeface="Calibri" pitchFamily="34" charset="0"/>
                <a:ea typeface="Calibri" pitchFamily="34" charset="0"/>
                <a:cs typeface="Arial" pitchFamily="34" charset="0"/>
              </a:rPr>
              <a:t> الحركية وتشوهات القوام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MA" sz="2000" b="1" i="0" u="none" strike="noStrike" cap="none" normalizeH="0" baseline="0" dirty="0">
                <a:ln>
                  <a:noFill/>
                </a:ln>
                <a:solidFill>
                  <a:srgbClr val="000000"/>
                </a:solidFill>
                <a:effectLst/>
                <a:latin typeface="Calibri" pitchFamily="34" charset="0"/>
                <a:ea typeface="Calibri" pitchFamily="34" charset="0"/>
                <a:cs typeface="Arial" pitchFamily="34" charset="0"/>
              </a:rPr>
              <a:t>قام الدكتور </a:t>
            </a:r>
            <a:r>
              <a:rPr kumimoji="0" lang="ar-MA" sz="2000" b="1" i="0" u="none" strike="noStrike" cap="none" normalizeH="0" baseline="0" dirty="0" err="1">
                <a:ln>
                  <a:noFill/>
                </a:ln>
                <a:solidFill>
                  <a:srgbClr val="000000"/>
                </a:solidFill>
                <a:effectLst/>
                <a:latin typeface="Calibri" pitchFamily="34" charset="0"/>
                <a:ea typeface="Calibri" pitchFamily="34" charset="0"/>
                <a:cs typeface="Arial" pitchFamily="34" charset="0"/>
              </a:rPr>
              <a:t>دوبرلي</a:t>
            </a:r>
            <a:r>
              <a:rPr kumimoji="0" lang="ar-MA" sz="2000" b="1" i="0" u="none" strike="noStrike" cap="none" normalizeH="0" baseline="0" dirty="0">
                <a:ln>
                  <a:noFill/>
                </a:ln>
                <a:solidFill>
                  <a:srgbClr val="000000"/>
                </a:solidFill>
                <a:effectLst/>
                <a:latin typeface="Calibri" pitchFamily="34" charset="0"/>
                <a:ea typeface="Calibri" pitchFamily="34" charset="0"/>
                <a:cs typeface="Arial" pitchFamily="34" charset="0"/>
              </a:rPr>
              <a:t> وفريقه بإطلاق ورشة عمل ليوم واحد تشمل المهارات الأساسيّة التي يحتاج إليها الأطبّاء لقياس وتعزيز النشاط البدنيّ، بما في ذلك كيفيّة وضع خطط اللياقة البدنية وتحفيز المرضى على القيام بنشاطات بدنيّة. ويتعلّم الأطبّاء في ورشة العمل هذه أنّ اللياقة البدنيّة لا تقل أهميّةً عن باقي العلامات الحيويّة كالنبض وضغط الدمّ</a:t>
            </a:r>
            <a:r>
              <a:rPr kumimoji="0" lang="en-US" sz="800" b="0" i="0" u="none" strike="noStrike" cap="none" normalizeH="0" baseline="0" dirty="0">
                <a:ln>
                  <a:noFill/>
                </a:ln>
                <a:solidFill>
                  <a:schemeClr val="tx1"/>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1368945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circle(in)">
                                      <p:cBhvr>
                                        <p:cTn id="14" dur="2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573016"/>
          </a:xfrm>
          <a:prstGeom prst="rect">
            <a:avLst/>
          </a:prstGeom>
        </p:spPr>
      </p:pic>
      <p:sp>
        <p:nvSpPr>
          <p:cNvPr id="3" name="مستطيل 2"/>
          <p:cNvSpPr/>
          <p:nvPr/>
        </p:nvSpPr>
        <p:spPr>
          <a:xfrm>
            <a:off x="21311" y="3573017"/>
            <a:ext cx="9144000" cy="2003625"/>
          </a:xfrm>
          <a:prstGeom prst="rect">
            <a:avLst/>
          </a:prstGeom>
        </p:spPr>
        <p:txBody>
          <a:bodyPr wrap="square">
            <a:spAutoFit/>
          </a:bodyPr>
          <a:lstStyle/>
          <a:p>
            <a:pPr marL="342900" lvl="0" indent="-342900">
              <a:lnSpc>
                <a:spcPct val="115000"/>
              </a:lnSpc>
              <a:buFont typeface="Symbol"/>
              <a:buChar char=""/>
            </a:pPr>
            <a:r>
              <a:rPr lang="ar-SY" b="1" dirty="0">
                <a:solidFill>
                  <a:srgbClr val="000000"/>
                </a:solidFill>
                <a:ea typeface="Calibri"/>
              </a:rPr>
              <a:t>وبعد الدراسات </a:t>
            </a:r>
            <a:r>
              <a:rPr lang="ar-MA" b="1" dirty="0">
                <a:solidFill>
                  <a:srgbClr val="000000"/>
                </a:solidFill>
                <a:ea typeface="Calibri"/>
              </a:rPr>
              <a:t>وجد الدكتور </a:t>
            </a:r>
            <a:r>
              <a:rPr lang="ar-MA" b="1" dirty="0" err="1">
                <a:solidFill>
                  <a:srgbClr val="000000"/>
                </a:solidFill>
                <a:ea typeface="Calibri"/>
              </a:rPr>
              <a:t>دوبرلي</a:t>
            </a:r>
            <a:r>
              <a:rPr lang="ar-MA" b="1" dirty="0">
                <a:solidFill>
                  <a:srgbClr val="000000"/>
                </a:solidFill>
                <a:ea typeface="Calibri"/>
              </a:rPr>
              <a:t> أنّ الفوائد الجسديّة والاجتماعيّة والعاطفيّة للنشاط البدنيّ تؤثّر بشكلٍ إيجابيّ على الأطبّاء الذين يشاركون ببرنامج التدريب.</a:t>
            </a:r>
            <a:endParaRPr lang="en-US" sz="1050" dirty="0">
              <a:ea typeface="Calibri"/>
              <a:cs typeface="Arial"/>
            </a:endParaRPr>
          </a:p>
          <a:p>
            <a:pPr marL="342900" lvl="0" indent="-342900">
              <a:lnSpc>
                <a:spcPct val="115000"/>
              </a:lnSpc>
              <a:buFont typeface="Symbol"/>
              <a:buChar char=""/>
            </a:pPr>
            <a:r>
              <a:rPr lang="ar-MA" b="1" dirty="0">
                <a:solidFill>
                  <a:srgbClr val="000000"/>
                </a:solidFill>
                <a:ea typeface="Calibri"/>
              </a:rPr>
              <a:t>و أجرى الدكتور </a:t>
            </a:r>
            <a:r>
              <a:rPr lang="ar-MA" b="1" dirty="0" err="1">
                <a:solidFill>
                  <a:srgbClr val="000000"/>
                </a:solidFill>
                <a:ea typeface="Calibri"/>
              </a:rPr>
              <a:t>دوبرلي</a:t>
            </a:r>
            <a:r>
              <a:rPr lang="ar-MA" b="1" dirty="0">
                <a:solidFill>
                  <a:srgbClr val="000000"/>
                </a:solidFill>
                <a:ea typeface="Calibri"/>
              </a:rPr>
              <a:t> دراسةً لتقييم المعرفة حول التمارين الرياضيّة وممارسات اللياقة البدنيّة لدى طلاب السنة الخامسة في </a:t>
            </a:r>
            <a:r>
              <a:rPr lang="ar-MA" b="1" dirty="0">
                <a:solidFill>
                  <a:srgbClr val="548DD4"/>
                </a:solidFill>
                <a:ea typeface="Calibri"/>
              </a:rPr>
              <a:t>كليّة الطبّ في بوغوتا</a:t>
            </a:r>
            <a:r>
              <a:rPr lang="ar-MA" b="1" dirty="0">
                <a:solidFill>
                  <a:srgbClr val="000000"/>
                </a:solidFill>
                <a:ea typeface="Calibri"/>
              </a:rPr>
              <a:t>، ووجد أنّ الطلاب الذين أظهروا معرفة أكبر حول فوائد التمارين الرياضيّة وتقديم المشورة للمرضى يمارسون في أغلب الأوقات الرياضة بشكلٍ منتظم. </a:t>
            </a:r>
            <a:endParaRPr lang="en-US" sz="1050" dirty="0">
              <a:ea typeface="Calibri"/>
              <a:cs typeface="Arial"/>
            </a:endParaRPr>
          </a:p>
          <a:p>
            <a:pPr marL="342900" lvl="0" indent="-342900">
              <a:lnSpc>
                <a:spcPct val="115000"/>
              </a:lnSpc>
              <a:spcAft>
                <a:spcPts val="1000"/>
              </a:spcAft>
              <a:buFont typeface="Symbol"/>
              <a:buChar char=""/>
            </a:pPr>
            <a:r>
              <a:rPr lang="ar-MA" b="1" dirty="0">
                <a:solidFill>
                  <a:srgbClr val="000000"/>
                </a:solidFill>
                <a:ea typeface="Calibri"/>
              </a:rPr>
              <a:t>ويضيفون التمارين الرياضيّة في خطط العلاج التي يصفونها للمرضى في المستقبل. </a:t>
            </a:r>
            <a:endParaRPr lang="en-US" sz="1050" dirty="0">
              <a:ea typeface="Calibri"/>
              <a:cs typeface="Arial"/>
            </a:endParaRPr>
          </a:p>
        </p:txBody>
      </p:sp>
      <p:sp>
        <p:nvSpPr>
          <p:cNvPr id="7" name="مستطيل 6"/>
          <p:cNvSpPr/>
          <p:nvPr/>
        </p:nvSpPr>
        <p:spPr>
          <a:xfrm>
            <a:off x="515912" y="5572177"/>
            <a:ext cx="8154797"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فعندما</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يعلم</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المريض</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أن</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طبيبه</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يمارس</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الرياضة</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بشكل</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منتظم</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ويصبح</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قدوة</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له</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للحفاظ</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على</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صحته</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من</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خلال</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ممارسة</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الرياضة</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 </a:t>
            </a:r>
            <a:endParaRPr lang="ar-SY"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endParaRPr>
          </a:p>
          <a:p>
            <a:pPr algn="ct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ذلك</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يقوي</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العلاقة</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بين</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الطبيب</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والمريض</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ويستفيد</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كلا</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الجانبين</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يشكل</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ذلك</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مكسباً</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من</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جميع</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ar-MA"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rPr>
              <a:t>النواحي</a:t>
            </a:r>
            <a:endParaRPr lang="ar-SY"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24716932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heel(1)">
                                      <p:cBhvr>
                                        <p:cTn id="32" dur="2000"/>
                                        <p:tgtEl>
                                          <p:spTgt spid="7">
                                            <p:txEl>
                                              <p:pRg st="0" end="0"/>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wheel(1)">
                                      <p:cBhvr>
                                        <p:cTn id="35"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555"/>
            <a:ext cx="9144000" cy="3624582"/>
          </a:xfrm>
          <a:prstGeom prst="rect">
            <a:avLst/>
          </a:prstGeom>
        </p:spPr>
        <p:txBody>
          <a:bodyPr wrap="square">
            <a:spAutoFit/>
          </a:bodyPr>
          <a:lstStyle/>
          <a:p>
            <a:pPr marL="257175">
              <a:lnSpc>
                <a:spcPct val="115000"/>
              </a:lnSpc>
              <a:spcAft>
                <a:spcPts val="1000"/>
              </a:spcAft>
            </a:pPr>
            <a:r>
              <a:rPr lang="ar-MA" sz="2000" b="1" dirty="0">
                <a:solidFill>
                  <a:srgbClr val="FF0000"/>
                </a:solidFill>
                <a:ea typeface="Calibri"/>
              </a:rPr>
              <a:t>التمارين العلاجية ودورها في حياة المجتمع</a:t>
            </a:r>
            <a:r>
              <a:rPr lang="ar-SY" sz="2000" b="1" dirty="0">
                <a:solidFill>
                  <a:srgbClr val="FF0000"/>
                </a:solidFill>
                <a:ea typeface="Calibri"/>
              </a:rPr>
              <a:t> :</a:t>
            </a:r>
            <a:endParaRPr lang="en-US" sz="2000" dirty="0">
              <a:ea typeface="Calibri"/>
              <a:cs typeface="Arial"/>
            </a:endParaRPr>
          </a:p>
          <a:p>
            <a:pPr marL="257175">
              <a:lnSpc>
                <a:spcPct val="115000"/>
              </a:lnSpc>
              <a:spcAft>
                <a:spcPts val="1000"/>
              </a:spcAft>
            </a:pPr>
            <a:r>
              <a:rPr lang="ar-MA" b="1" dirty="0">
                <a:solidFill>
                  <a:srgbClr val="000000"/>
                </a:solidFill>
                <a:ea typeface="Calibri"/>
              </a:rPr>
              <a:t>التمرينات العلاجية تهدف إلى ناحيتين مهمتين في الجسم</a:t>
            </a:r>
            <a:endParaRPr lang="en-US" sz="1050" dirty="0">
              <a:ea typeface="Calibri"/>
              <a:cs typeface="Arial"/>
            </a:endParaRPr>
          </a:p>
          <a:p>
            <a:pPr marL="257175">
              <a:lnSpc>
                <a:spcPct val="115000"/>
              </a:lnSpc>
              <a:spcAft>
                <a:spcPts val="1000"/>
              </a:spcAft>
            </a:pPr>
            <a:r>
              <a:rPr lang="ar-MA" b="1" dirty="0">
                <a:solidFill>
                  <a:srgbClr val="000000"/>
                </a:solidFill>
                <a:ea typeface="Calibri"/>
              </a:rPr>
              <a:t>1*أولهما تشكيل أقسام الجسم المختلفة تشكيلاً متناسقاً وتحافظ على صحته فتنمي التوافق بين المجموعات العصبية المختلفة فتتأثر الأجهزة الداخلية حتى تقوم بوظائفها بصورة صحيحة</a:t>
            </a:r>
            <a:endParaRPr lang="en-US" sz="1050" dirty="0">
              <a:ea typeface="Calibri"/>
              <a:cs typeface="Arial"/>
            </a:endParaRPr>
          </a:p>
          <a:p>
            <a:pPr marL="257175">
              <a:lnSpc>
                <a:spcPct val="115000"/>
              </a:lnSpc>
              <a:spcAft>
                <a:spcPts val="1000"/>
              </a:spcAft>
            </a:pPr>
            <a:r>
              <a:rPr lang="ar-MA" b="1" dirty="0">
                <a:solidFill>
                  <a:srgbClr val="000000"/>
                </a:solidFill>
                <a:ea typeface="Calibri"/>
              </a:rPr>
              <a:t>2*أما هدفها الثاني فهو إصلاح الجسم من العيوب والانحرافات </a:t>
            </a:r>
            <a:r>
              <a:rPr lang="ar-MA" b="1" dirty="0" err="1">
                <a:solidFill>
                  <a:srgbClr val="000000"/>
                </a:solidFill>
                <a:ea typeface="Calibri"/>
              </a:rPr>
              <a:t>القوامية</a:t>
            </a:r>
            <a:r>
              <a:rPr lang="ar-MA" b="1" dirty="0">
                <a:solidFill>
                  <a:srgbClr val="000000"/>
                </a:solidFill>
                <a:ea typeface="Calibri"/>
              </a:rPr>
              <a:t> التي قد تكون نتيجة ممارسة الفرد لمهنته أو تكرار عمل والتركيز على مجموعة خاصة من العضلات</a:t>
            </a:r>
            <a:endParaRPr lang="en-US" sz="1050" dirty="0">
              <a:ea typeface="Calibri"/>
              <a:cs typeface="Arial"/>
            </a:endParaRPr>
          </a:p>
          <a:p>
            <a:r>
              <a:rPr lang="ar-MA" b="1" dirty="0">
                <a:solidFill>
                  <a:srgbClr val="000000"/>
                </a:solidFill>
                <a:ea typeface="Calibri"/>
              </a:rPr>
              <a:t>وعلى صعيد الوضعيات التي يتخذها الأطباء بصورة يومية وأخص بالذكر</a:t>
            </a:r>
            <a:r>
              <a:rPr lang="ar-MA" b="1" dirty="0">
                <a:solidFill>
                  <a:srgbClr val="FF0000"/>
                </a:solidFill>
                <a:ea typeface="Calibri"/>
              </a:rPr>
              <a:t>(أطباء الأسنان والمعالجين الفيزيائيين) </a:t>
            </a:r>
            <a:r>
              <a:rPr lang="ar-MA" b="1" dirty="0">
                <a:solidFill>
                  <a:srgbClr val="000000"/>
                </a:solidFill>
                <a:ea typeface="Calibri"/>
              </a:rPr>
              <a:t>بسبب الفترات الزمنية المتواصلة والجهد المستمر على العضلات باتخاذ وضعيات معينة ممكن أن تسبب لهم مستقبلاً انحرافات في القوام إذ لم يتم ممارسة نشاط رياضي يرفع كفاءة وقدرة العضلات إلى مستوى متطلبات الأداء الوظيفي لتفادي حدوث الأضرار المحتملة</a:t>
            </a:r>
            <a:endParaRPr lang="ar-SY"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0606"/>
            <a:ext cx="9144000" cy="3276600"/>
          </a:xfrm>
          <a:prstGeom prst="rect">
            <a:avLst/>
          </a:prstGeom>
        </p:spPr>
      </p:pic>
    </p:spTree>
    <p:extLst>
      <p:ext uri="{BB962C8B-B14F-4D97-AF65-F5344CB8AC3E}">
        <p14:creationId xmlns:p14="http://schemas.microsoft.com/office/powerpoint/2010/main" val="21931739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ox(out)">
                                      <p:cBhvr>
                                        <p:cTn id="4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418808"/>
          </a:xfrm>
          <a:prstGeom prst="rect">
            <a:avLst/>
          </a:prstGeom>
        </p:spPr>
        <p:txBody>
          <a:bodyPr wrap="square">
            <a:spAutoFit/>
          </a:bodyPr>
          <a:lstStyle/>
          <a:p>
            <a:pPr marL="257175">
              <a:lnSpc>
                <a:spcPct val="115000"/>
              </a:lnSpc>
              <a:spcAft>
                <a:spcPts val="1000"/>
              </a:spcAft>
            </a:pPr>
            <a:r>
              <a:rPr lang="ar-SY" sz="2400" b="1" u="sng" dirty="0">
                <a:solidFill>
                  <a:srgbClr val="0000FF"/>
                </a:solidFill>
                <a:ea typeface="Calibri"/>
                <a:hlinkClick r:id="rId2" tooltip="تحديث الصفحة"/>
              </a:rPr>
              <a:t>أهمية التمرينات العلاجية :</a:t>
            </a:r>
            <a:r>
              <a:rPr lang="en-US" sz="2400" b="1" dirty="0">
                <a:solidFill>
                  <a:srgbClr val="000000"/>
                </a:solidFill>
                <a:effectLst/>
                <a:latin typeface="Arial"/>
                <a:ea typeface="Calibri"/>
                <a:cs typeface="Arial"/>
              </a:rPr>
              <a:t> </a:t>
            </a:r>
            <a:endParaRPr lang="en-US" sz="2400" dirty="0">
              <a:ea typeface="Calibri"/>
              <a:cs typeface="Arial"/>
            </a:endParaRPr>
          </a:p>
          <a:p>
            <a:pPr marL="257175">
              <a:lnSpc>
                <a:spcPct val="115000"/>
              </a:lnSpc>
              <a:spcAft>
                <a:spcPts val="1000"/>
              </a:spcAft>
            </a:pPr>
            <a:r>
              <a:rPr lang="ar-SY" b="1" dirty="0">
                <a:solidFill>
                  <a:srgbClr val="000000"/>
                </a:solidFill>
                <a:ea typeface="Calibri"/>
              </a:rPr>
              <a:t>1-إن ممارسة التمرينات العلاجية تزيد حجم الأوعية الدموية التي تحمل الدم في أنسجة الجسم المختلفة مما يسمح بوصول الأوكسجين اللازم لإنتاج الطاقة ويزيد حجم الدم الكلي وبالتالي تزيد من كمية الأوكسجين التي تصل إلى أنسجة الجسم المختلفة</a:t>
            </a:r>
            <a:endParaRPr lang="en-US" sz="1050" dirty="0">
              <a:ea typeface="Calibri"/>
              <a:cs typeface="Arial"/>
            </a:endParaRPr>
          </a:p>
          <a:p>
            <a:pPr marL="257175">
              <a:lnSpc>
                <a:spcPct val="115000"/>
              </a:lnSpc>
              <a:spcAft>
                <a:spcPts val="1000"/>
              </a:spcAft>
            </a:pPr>
            <a:r>
              <a:rPr lang="ar-SY" b="1" dirty="0">
                <a:solidFill>
                  <a:srgbClr val="000000"/>
                </a:solidFill>
                <a:ea typeface="Calibri"/>
              </a:rPr>
              <a:t> 2- وقد يحسن تأثير ممارسة التمرينات نظرة الإنسان للحياة نفسها حيث يزيد من ثقته بنفسه فيتحرر من التوتر العصبي ويصبح أكثر قدرة على تحمل ضغوطات الحياة اليومية .</a:t>
            </a:r>
            <a:endParaRPr lang="en-US" sz="1050" dirty="0">
              <a:ea typeface="Calibri"/>
              <a:cs typeface="Arial"/>
            </a:endParaRPr>
          </a:p>
          <a:p>
            <a:pPr marL="257175">
              <a:lnSpc>
                <a:spcPct val="115000"/>
              </a:lnSpc>
              <a:spcAft>
                <a:spcPts val="1000"/>
              </a:spcAft>
            </a:pPr>
            <a:r>
              <a:rPr lang="ar-SY" sz="2400" b="1" i="1" u="sng" dirty="0">
                <a:solidFill>
                  <a:srgbClr val="FF0000"/>
                </a:solidFill>
                <a:ea typeface="Calibri"/>
              </a:rPr>
              <a:t>أهداف التمرينات العلاجية :</a:t>
            </a:r>
            <a:br>
              <a:rPr lang="ar-SY" b="1" dirty="0">
                <a:solidFill>
                  <a:srgbClr val="000000"/>
                </a:solidFill>
                <a:ea typeface="Calibri"/>
              </a:rPr>
            </a:br>
            <a:r>
              <a:rPr lang="ar-SY" b="1" dirty="0">
                <a:solidFill>
                  <a:srgbClr val="000000"/>
                </a:solidFill>
                <a:ea typeface="Calibri"/>
              </a:rPr>
              <a:t>يذكر </a:t>
            </a:r>
            <a:r>
              <a:rPr lang="ar-SY" b="1" dirty="0" err="1">
                <a:solidFill>
                  <a:srgbClr val="8DB3E2"/>
                </a:solidFill>
                <a:ea typeface="Calibri"/>
              </a:rPr>
              <a:t>أرنهام</a:t>
            </a:r>
            <a:r>
              <a:rPr lang="ar-SY" b="1" dirty="0">
                <a:solidFill>
                  <a:srgbClr val="8DB3E2"/>
                </a:solidFill>
                <a:ea typeface="Calibri"/>
              </a:rPr>
              <a:t> </a:t>
            </a:r>
            <a:r>
              <a:rPr lang="en-US" b="1" dirty="0" err="1">
                <a:solidFill>
                  <a:srgbClr val="8DB3E2"/>
                </a:solidFill>
                <a:ea typeface="Calibri"/>
                <a:cs typeface="Arial"/>
              </a:rPr>
              <a:t>Arnheim</a:t>
            </a:r>
            <a:r>
              <a:rPr lang="ar-SY" b="1" dirty="0">
                <a:solidFill>
                  <a:srgbClr val="000000"/>
                </a:solidFill>
                <a:ea typeface="Calibri"/>
              </a:rPr>
              <a:t>التمرينات</a:t>
            </a:r>
            <a:r>
              <a:rPr lang="ar-SY" b="1" dirty="0">
                <a:solidFill>
                  <a:srgbClr val="8DB3E2"/>
                </a:solidFill>
                <a:ea typeface="Calibri"/>
              </a:rPr>
              <a:t> </a:t>
            </a:r>
            <a:r>
              <a:rPr lang="ar-SY" b="1" dirty="0">
                <a:solidFill>
                  <a:srgbClr val="000000"/>
                </a:solidFill>
                <a:ea typeface="Calibri"/>
              </a:rPr>
              <a:t>العلاجية تهدف إلى :</a:t>
            </a:r>
          </a:p>
          <a:p>
            <a:pPr marL="257175">
              <a:lnSpc>
                <a:spcPct val="115000"/>
              </a:lnSpc>
              <a:spcAft>
                <a:spcPts val="1000"/>
              </a:spcAft>
            </a:pPr>
            <a:r>
              <a:rPr lang="ar-SY" b="1" dirty="0">
                <a:solidFill>
                  <a:srgbClr val="000000"/>
                </a:solidFill>
                <a:ea typeface="Calibri"/>
              </a:rPr>
              <a:t>- المحافظة على حجم و وظيفة الأجزاء المصابة وعلى نغمتها العضلية .</a:t>
            </a:r>
            <a:br>
              <a:rPr lang="ar-SY" b="1" dirty="0">
                <a:solidFill>
                  <a:srgbClr val="000000"/>
                </a:solidFill>
                <a:ea typeface="Calibri"/>
              </a:rPr>
            </a:br>
            <a:r>
              <a:rPr lang="ar-SY" b="1" dirty="0">
                <a:solidFill>
                  <a:srgbClr val="000000"/>
                </a:solidFill>
                <a:ea typeface="Calibri"/>
              </a:rPr>
              <a:t>- تمنع وتقلل من التشنجات والتقلصات العضلية .</a:t>
            </a:r>
            <a:br>
              <a:rPr lang="ar-SY" b="1" dirty="0">
                <a:solidFill>
                  <a:srgbClr val="000000"/>
                </a:solidFill>
                <a:ea typeface="Calibri"/>
              </a:rPr>
            </a:br>
            <a:br>
              <a:rPr lang="ar-SY" b="1" dirty="0">
                <a:solidFill>
                  <a:srgbClr val="000000"/>
                </a:solidFill>
                <a:ea typeface="Calibri"/>
              </a:rPr>
            </a:br>
            <a:r>
              <a:rPr lang="ar-SY" b="1" dirty="0">
                <a:solidFill>
                  <a:srgbClr val="000000"/>
                </a:solidFill>
                <a:ea typeface="Calibri"/>
              </a:rPr>
              <a:t>- العمل على منع تيبس المفاصل المصابة وزيادة مرونتها للمدى الطبيعي .</a:t>
            </a:r>
            <a:br>
              <a:rPr lang="ar-SY" b="1" dirty="0">
                <a:solidFill>
                  <a:srgbClr val="000000"/>
                </a:solidFill>
                <a:ea typeface="Calibri"/>
              </a:rPr>
            </a:br>
            <a:r>
              <a:rPr lang="ar-SY" b="1" dirty="0">
                <a:solidFill>
                  <a:srgbClr val="000000"/>
                </a:solidFill>
                <a:ea typeface="Calibri"/>
              </a:rPr>
              <a:t>- تحسين الحالة الوظيفية للأعصاب للاحتفاظ بالوضع الصحيح .</a:t>
            </a:r>
            <a:br>
              <a:rPr lang="ar-SY" b="1" dirty="0">
                <a:solidFill>
                  <a:srgbClr val="000000"/>
                </a:solidFill>
                <a:ea typeface="Calibri"/>
              </a:rPr>
            </a:br>
            <a:r>
              <a:rPr lang="ar-SY" b="1" dirty="0">
                <a:solidFill>
                  <a:srgbClr val="000000"/>
                </a:solidFill>
                <a:ea typeface="Calibri"/>
              </a:rPr>
              <a:t>- زيادة المرونة وتقوية العضلات وتحسين مدى الحركة .</a:t>
            </a:r>
            <a:br>
              <a:rPr lang="ar-SY" b="1" dirty="0">
                <a:solidFill>
                  <a:srgbClr val="000000"/>
                </a:solidFill>
                <a:ea typeface="Calibri"/>
              </a:rPr>
            </a:br>
            <a:r>
              <a:rPr lang="ar-SY" b="1" dirty="0">
                <a:solidFill>
                  <a:srgbClr val="000000"/>
                </a:solidFill>
                <a:ea typeface="Calibri"/>
              </a:rPr>
              <a:t>- رفع كفاءة وقدرة العضلات إلى مستوى متطلبات الأداء الوظيفي لمنع حدوث تكرار الإصابة .</a:t>
            </a:r>
            <a:br>
              <a:rPr lang="ar-SY" b="1" dirty="0">
                <a:solidFill>
                  <a:srgbClr val="000000"/>
                </a:solidFill>
                <a:ea typeface="Calibri"/>
              </a:rPr>
            </a:br>
            <a:r>
              <a:rPr lang="ar-SY" b="1" dirty="0">
                <a:solidFill>
                  <a:srgbClr val="000000"/>
                </a:solidFill>
                <a:ea typeface="Calibri"/>
              </a:rPr>
              <a:t>- المحافظة على اللياقة العامة للمصاب عن طريق تمرينات وقائية متدرجة </a:t>
            </a:r>
            <a:br>
              <a:rPr lang="ar-SY" b="1" dirty="0">
                <a:solidFill>
                  <a:srgbClr val="000000"/>
                </a:solidFill>
                <a:ea typeface="Calibri"/>
              </a:rPr>
            </a:br>
            <a:r>
              <a:rPr lang="ar-SY" b="1" dirty="0">
                <a:solidFill>
                  <a:srgbClr val="000000"/>
                </a:solidFill>
                <a:ea typeface="Calibri"/>
              </a:rPr>
              <a:t>- تصريف الورم ومنع الضغوط والالتهابات والالتصاقات</a:t>
            </a:r>
            <a:br>
              <a:rPr lang="ar-SY" b="1" dirty="0">
                <a:solidFill>
                  <a:srgbClr val="000000"/>
                </a:solidFill>
                <a:ea typeface="Calibri"/>
              </a:rPr>
            </a:br>
            <a:endParaRPr lang="en-US" sz="1050" dirty="0">
              <a:ea typeface="Calibri"/>
              <a:cs typeface="Arial"/>
            </a:endParaRPr>
          </a:p>
        </p:txBody>
      </p:sp>
    </p:spTree>
    <p:extLst>
      <p:ext uri="{BB962C8B-B14F-4D97-AF65-F5344CB8AC3E}">
        <p14:creationId xmlns:p14="http://schemas.microsoft.com/office/powerpoint/2010/main" val="26546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752"/>
            <a:ext cx="9144000" cy="3803734"/>
          </a:xfrm>
          <a:prstGeom prst="rect">
            <a:avLst/>
          </a:prstGeom>
        </p:spPr>
        <p:txBody>
          <a:bodyPr wrap="square">
            <a:spAutoFit/>
          </a:bodyPr>
          <a:lstStyle/>
          <a:p>
            <a:pPr marL="257175">
              <a:lnSpc>
                <a:spcPct val="115000"/>
              </a:lnSpc>
              <a:spcAft>
                <a:spcPts val="1000"/>
              </a:spcAft>
            </a:pPr>
            <a:r>
              <a:rPr lang="ar-SY" sz="2400" b="1" i="1" u="sng" dirty="0">
                <a:solidFill>
                  <a:srgbClr val="FF0066"/>
                </a:solidFill>
                <a:ea typeface="Calibri"/>
              </a:rPr>
              <a:t>الاعتبارات الهامة عند وضع التمرينات العلاجية :</a:t>
            </a:r>
          </a:p>
          <a:p>
            <a:pPr marL="257175">
              <a:lnSpc>
                <a:spcPct val="115000"/>
              </a:lnSpc>
              <a:spcAft>
                <a:spcPts val="1000"/>
              </a:spcAft>
            </a:pPr>
            <a:r>
              <a:rPr lang="en-US" b="1" dirty="0">
                <a:solidFill>
                  <a:srgbClr val="000000"/>
                </a:solidFill>
                <a:ea typeface="Calibri"/>
                <a:cs typeface="Arial"/>
              </a:rPr>
              <a:t>1</a:t>
            </a:r>
            <a:r>
              <a:rPr lang="ar-SY" b="1" dirty="0">
                <a:solidFill>
                  <a:srgbClr val="000000"/>
                </a:solidFill>
                <a:ea typeface="Calibri"/>
              </a:rPr>
              <a:t>- ضرورة الفحص الأولي وتقييم حالة المصاب بدنياً وفسيولوجياً مع تحديد درجة الإصابة وميكانيكية حدوثها والعلاج المتبع والإصابات السابقة .</a:t>
            </a:r>
            <a:br>
              <a:rPr lang="ar-SY" b="1" dirty="0">
                <a:solidFill>
                  <a:srgbClr val="000000"/>
                </a:solidFill>
                <a:ea typeface="Calibri"/>
              </a:rPr>
            </a:br>
            <a:r>
              <a:rPr lang="en-US" b="1" dirty="0">
                <a:solidFill>
                  <a:srgbClr val="000000"/>
                </a:solidFill>
                <a:ea typeface="Calibri"/>
                <a:cs typeface="Arial"/>
              </a:rPr>
              <a:t>2</a:t>
            </a:r>
            <a:r>
              <a:rPr lang="ar-SY" b="1" dirty="0">
                <a:solidFill>
                  <a:srgbClr val="000000"/>
                </a:solidFill>
                <a:ea typeface="Calibri"/>
              </a:rPr>
              <a:t>- إجراء اختبارات بدنية تشخيصية لتطويع البرنامج تبعاً لحالة كل مصاب .</a:t>
            </a:r>
            <a:br>
              <a:rPr lang="ar-SY" b="1" dirty="0">
                <a:solidFill>
                  <a:srgbClr val="000000"/>
                </a:solidFill>
                <a:ea typeface="Calibri"/>
              </a:rPr>
            </a:br>
            <a:r>
              <a:rPr lang="en-US" b="1" dirty="0">
                <a:solidFill>
                  <a:srgbClr val="000000"/>
                </a:solidFill>
                <a:ea typeface="Calibri"/>
                <a:cs typeface="Arial"/>
              </a:rPr>
              <a:t>3</a:t>
            </a:r>
            <a:r>
              <a:rPr lang="ar-SY" b="1" dirty="0">
                <a:solidFill>
                  <a:srgbClr val="000000"/>
                </a:solidFill>
                <a:ea typeface="Calibri"/>
              </a:rPr>
              <a:t>- وضع البرنامج على أسس علمية سليمة من حيث تحديد الشدة وعدد المجموعات وفترات الراحة البينية وعدد التكرارات .</a:t>
            </a:r>
            <a:br>
              <a:rPr lang="ar-SY" b="1" dirty="0">
                <a:solidFill>
                  <a:srgbClr val="000000"/>
                </a:solidFill>
                <a:ea typeface="Calibri"/>
              </a:rPr>
            </a:br>
            <a:r>
              <a:rPr lang="en-US" b="1" dirty="0">
                <a:solidFill>
                  <a:srgbClr val="000000"/>
                </a:solidFill>
                <a:ea typeface="Calibri"/>
                <a:cs typeface="Arial"/>
              </a:rPr>
              <a:t>4</a:t>
            </a:r>
            <a:r>
              <a:rPr lang="ar-SY" b="1" dirty="0">
                <a:solidFill>
                  <a:srgbClr val="000000"/>
                </a:solidFill>
                <a:ea typeface="Calibri"/>
              </a:rPr>
              <a:t>- تحديد الأثقال والأدوات المستخدمة .</a:t>
            </a:r>
            <a:br>
              <a:rPr lang="ar-SY" b="1" dirty="0">
                <a:solidFill>
                  <a:srgbClr val="000000"/>
                </a:solidFill>
                <a:ea typeface="Calibri"/>
              </a:rPr>
            </a:br>
            <a:r>
              <a:rPr lang="en-US" b="1" dirty="0">
                <a:solidFill>
                  <a:srgbClr val="000000"/>
                </a:solidFill>
                <a:ea typeface="Calibri"/>
                <a:cs typeface="Arial"/>
              </a:rPr>
              <a:t>5</a:t>
            </a:r>
            <a:r>
              <a:rPr lang="ar-SY" b="1" dirty="0">
                <a:solidFill>
                  <a:srgbClr val="000000"/>
                </a:solidFill>
                <a:ea typeface="Calibri"/>
              </a:rPr>
              <a:t>- تتناسب المقاومة المعطاة مع قوة العضلات مع التدرج </a:t>
            </a:r>
            <a:r>
              <a:rPr lang="ar-SY" b="1" dirty="0" err="1">
                <a:solidFill>
                  <a:srgbClr val="000000"/>
                </a:solidFill>
                <a:ea typeface="Calibri"/>
              </a:rPr>
              <a:t>فى</a:t>
            </a:r>
            <a:r>
              <a:rPr lang="ar-SY" b="1" dirty="0">
                <a:solidFill>
                  <a:srgbClr val="000000"/>
                </a:solidFill>
                <a:ea typeface="Calibri"/>
              </a:rPr>
              <a:t> زيادة المقاومة التي تتناسب مع مقدرة المصاب .</a:t>
            </a:r>
            <a:br>
              <a:rPr lang="ar-SY" b="1" dirty="0">
                <a:solidFill>
                  <a:srgbClr val="000000"/>
                </a:solidFill>
                <a:ea typeface="Calibri"/>
              </a:rPr>
            </a:br>
            <a:r>
              <a:rPr lang="en-US" b="1" dirty="0">
                <a:solidFill>
                  <a:srgbClr val="000000"/>
                </a:solidFill>
                <a:ea typeface="Calibri"/>
                <a:cs typeface="Arial"/>
              </a:rPr>
              <a:t>6</a:t>
            </a:r>
            <a:r>
              <a:rPr lang="ar-SY" b="1" dirty="0">
                <a:solidFill>
                  <a:srgbClr val="000000"/>
                </a:solidFill>
                <a:ea typeface="Calibri"/>
              </a:rPr>
              <a:t>- الاهتمام بوضع تمرينات للمحافظة على القدرة العامة والشاملة لأجزاء الجسم الأخرى .</a:t>
            </a:r>
            <a:br>
              <a:rPr lang="ar-SY" b="1" dirty="0">
                <a:solidFill>
                  <a:srgbClr val="000000"/>
                </a:solidFill>
                <a:ea typeface="Calibri"/>
              </a:rPr>
            </a:br>
            <a:r>
              <a:rPr lang="en-US" b="1" dirty="0">
                <a:solidFill>
                  <a:srgbClr val="000000"/>
                </a:solidFill>
                <a:ea typeface="Calibri"/>
                <a:cs typeface="Arial"/>
              </a:rPr>
              <a:t>7</a:t>
            </a:r>
            <a:r>
              <a:rPr lang="ar-SY" b="1" dirty="0">
                <a:solidFill>
                  <a:srgbClr val="000000"/>
                </a:solidFill>
                <a:ea typeface="Calibri"/>
              </a:rPr>
              <a:t>- استمرار التدريب للنهاية حتى بعد الشعور باختفاء الألم للوصول إلى الشفاء التشريحي حيث أن اختفاء الألم دليل للوصول إلى الشفاء الوظيفي</a:t>
            </a:r>
            <a:endParaRPr lang="ar-SY" dirty="0"/>
          </a:p>
        </p:txBody>
      </p:sp>
    </p:spTree>
    <p:extLst>
      <p:ext uri="{BB962C8B-B14F-4D97-AF65-F5344CB8AC3E}">
        <p14:creationId xmlns:p14="http://schemas.microsoft.com/office/powerpoint/2010/main" val="17766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763903"/>
          </a:xfrm>
          <a:prstGeom prst="rect">
            <a:avLst/>
          </a:prstGeom>
        </p:spPr>
        <p:txBody>
          <a:bodyPr wrap="square">
            <a:spAutoFit/>
          </a:bodyPr>
          <a:lstStyle/>
          <a:p>
            <a:pPr marL="257175">
              <a:lnSpc>
                <a:spcPct val="115000"/>
              </a:lnSpc>
              <a:spcAft>
                <a:spcPts val="1000"/>
              </a:spcAft>
            </a:pPr>
            <a:r>
              <a:rPr lang="ar-SY" sz="2400" b="1" i="1" u="sng" dirty="0">
                <a:solidFill>
                  <a:srgbClr val="8DB3E2"/>
                </a:solidFill>
                <a:ea typeface="Calibri"/>
              </a:rPr>
              <a:t>تقسيم التمارين </a:t>
            </a:r>
            <a:r>
              <a:rPr lang="en-US" sz="2400" b="1" dirty="0">
                <a:solidFill>
                  <a:srgbClr val="FF3399"/>
                </a:solidFill>
                <a:ea typeface="Calibri"/>
                <a:cs typeface="Arial"/>
                <a:sym typeface="Wingdings"/>
              </a:rPr>
              <a:t></a:t>
            </a:r>
            <a:br>
              <a:rPr lang="ar-SY" b="1" dirty="0">
                <a:solidFill>
                  <a:srgbClr val="000000"/>
                </a:solidFill>
                <a:ea typeface="Calibri"/>
              </a:rPr>
            </a:br>
            <a:br>
              <a:rPr lang="ar-SY" b="1" dirty="0">
                <a:solidFill>
                  <a:srgbClr val="000000"/>
                </a:solidFill>
                <a:ea typeface="Calibri"/>
              </a:rPr>
            </a:br>
            <a:r>
              <a:rPr lang="en-US" b="1" dirty="0">
                <a:solidFill>
                  <a:srgbClr val="FF3399"/>
                </a:solidFill>
                <a:ea typeface="Calibri"/>
                <a:cs typeface="Arial"/>
              </a:rPr>
              <a:t>-1</a:t>
            </a:r>
            <a:r>
              <a:rPr lang="ar-SY" b="1" dirty="0">
                <a:solidFill>
                  <a:srgbClr val="FF3399"/>
                </a:solidFill>
                <a:ea typeface="Calibri"/>
              </a:rPr>
              <a:t> تمارين الارتخاء :</a:t>
            </a:r>
            <a:br>
              <a:rPr lang="ar-SY" b="1" dirty="0">
                <a:solidFill>
                  <a:srgbClr val="000000"/>
                </a:solidFill>
                <a:ea typeface="Calibri"/>
              </a:rPr>
            </a:br>
            <a:r>
              <a:rPr lang="ar-SY" b="1" dirty="0">
                <a:solidFill>
                  <a:srgbClr val="000000"/>
                </a:solidFill>
                <a:ea typeface="Calibri"/>
              </a:rPr>
              <a:t>وهى مجموعة حركات اهتزازية لأعضاء الجسم والارتخاء الكامل للعضلات .</a:t>
            </a:r>
            <a:br>
              <a:rPr lang="ar-SY" b="1" dirty="0">
                <a:solidFill>
                  <a:srgbClr val="000000"/>
                </a:solidFill>
                <a:ea typeface="Calibri"/>
              </a:rPr>
            </a:br>
            <a:r>
              <a:rPr lang="en-US" b="1" dirty="0">
                <a:solidFill>
                  <a:srgbClr val="FF3399"/>
                </a:solidFill>
                <a:ea typeface="Calibri"/>
                <a:cs typeface="Arial"/>
              </a:rPr>
              <a:t>2</a:t>
            </a:r>
            <a:r>
              <a:rPr lang="ar-SY" b="1" dirty="0">
                <a:solidFill>
                  <a:srgbClr val="FF3399"/>
                </a:solidFill>
                <a:ea typeface="Calibri"/>
              </a:rPr>
              <a:t>- تمارين المرونة :</a:t>
            </a:r>
            <a:r>
              <a:rPr lang="ar-SY" b="1" dirty="0">
                <a:solidFill>
                  <a:srgbClr val="000000"/>
                </a:solidFill>
                <a:ea typeface="Calibri"/>
              </a:rPr>
              <a:t> </a:t>
            </a:r>
            <a:br>
              <a:rPr lang="ar-SY" b="1" dirty="0">
                <a:solidFill>
                  <a:srgbClr val="000000"/>
                </a:solidFill>
                <a:ea typeface="Calibri"/>
              </a:rPr>
            </a:br>
            <a:r>
              <a:rPr lang="ar-SY" b="1" dirty="0">
                <a:solidFill>
                  <a:srgbClr val="000000"/>
                </a:solidFill>
                <a:ea typeface="Calibri"/>
              </a:rPr>
              <a:t>تؤثر بصورة إيجابية على العضلات والمجموعات العضلية القصيرة لإمكانية زيادة درجة استطالتها بما يؤدي إلى القدرة على أداء الحركات المختلفة بصورة أكبر .</a:t>
            </a:r>
            <a:br>
              <a:rPr lang="ar-SY" b="1" dirty="0">
                <a:solidFill>
                  <a:srgbClr val="000000"/>
                </a:solidFill>
                <a:ea typeface="Calibri"/>
              </a:rPr>
            </a:br>
            <a:r>
              <a:rPr lang="en-US" b="1" dirty="0">
                <a:solidFill>
                  <a:srgbClr val="FF3399"/>
                </a:solidFill>
                <a:ea typeface="Calibri"/>
                <a:cs typeface="Arial"/>
              </a:rPr>
              <a:t>3</a:t>
            </a:r>
            <a:r>
              <a:rPr lang="ar-SY" b="1" dirty="0">
                <a:solidFill>
                  <a:srgbClr val="FF3399"/>
                </a:solidFill>
                <a:ea typeface="Calibri"/>
              </a:rPr>
              <a:t>- تمارين القوة : </a:t>
            </a:r>
            <a:br>
              <a:rPr lang="ar-SY" b="1" dirty="0">
                <a:solidFill>
                  <a:srgbClr val="FF3399"/>
                </a:solidFill>
                <a:ea typeface="Calibri"/>
              </a:rPr>
            </a:br>
            <a:r>
              <a:rPr lang="ar-SY" b="1" dirty="0">
                <a:solidFill>
                  <a:srgbClr val="000000"/>
                </a:solidFill>
                <a:ea typeface="Calibri"/>
              </a:rPr>
              <a:t>تهدف إلى تنمية القوة العضلية لإمكانية التغلب على المقاومات المختلفة التي تقابل الإنسان </a:t>
            </a:r>
            <a:r>
              <a:rPr lang="ar-SY" b="1" dirty="0" err="1">
                <a:solidFill>
                  <a:srgbClr val="000000"/>
                </a:solidFill>
                <a:ea typeface="Calibri"/>
              </a:rPr>
              <a:t>فى</a:t>
            </a:r>
            <a:r>
              <a:rPr lang="ar-SY" b="1" dirty="0">
                <a:solidFill>
                  <a:srgbClr val="000000"/>
                </a:solidFill>
                <a:ea typeface="Calibri"/>
              </a:rPr>
              <a:t> حياته اليومية .</a:t>
            </a:r>
            <a:endParaRPr lang="en-US" sz="1050" dirty="0">
              <a:ea typeface="Calibri"/>
              <a:cs typeface="Arial"/>
            </a:endParaRPr>
          </a:p>
          <a:p>
            <a:pPr marL="257175">
              <a:lnSpc>
                <a:spcPct val="115000"/>
              </a:lnSpc>
              <a:spcAft>
                <a:spcPts val="1000"/>
              </a:spcAft>
            </a:pPr>
            <a:r>
              <a:rPr lang="ar-SY" b="1" i="1" u="sng" dirty="0">
                <a:solidFill>
                  <a:srgbClr val="000000"/>
                </a:solidFill>
                <a:ea typeface="Calibri"/>
              </a:rPr>
              <a:t>التمارين الساكنة(  </a:t>
            </a:r>
            <a:r>
              <a:rPr lang="ar-SY" b="1" i="1" u="sng" dirty="0" err="1">
                <a:solidFill>
                  <a:srgbClr val="000000"/>
                </a:solidFill>
                <a:ea typeface="Calibri"/>
              </a:rPr>
              <a:t>الايزومتريك</a:t>
            </a:r>
            <a:r>
              <a:rPr lang="ar-SY" b="1" i="1" u="sng" dirty="0">
                <a:solidFill>
                  <a:srgbClr val="000000"/>
                </a:solidFill>
                <a:ea typeface="Calibri"/>
              </a:rPr>
              <a:t> </a:t>
            </a:r>
            <a:r>
              <a:rPr lang="ar-SY" b="1" dirty="0">
                <a:solidFill>
                  <a:srgbClr val="000000"/>
                </a:solidFill>
                <a:ea typeface="Calibri"/>
              </a:rPr>
              <a:t>)</a:t>
            </a:r>
            <a:r>
              <a:rPr lang="en-US" b="1" dirty="0">
                <a:solidFill>
                  <a:srgbClr val="000000"/>
                </a:solidFill>
                <a:ea typeface="Calibri"/>
                <a:cs typeface="Arial"/>
              </a:rPr>
              <a:t>Isometric</a:t>
            </a:r>
            <a:endParaRPr lang="en-US" sz="1050" dirty="0">
              <a:ea typeface="Calibri"/>
              <a:cs typeface="Arial"/>
            </a:endParaRPr>
          </a:p>
          <a:p>
            <a:pPr marL="257175">
              <a:lnSpc>
                <a:spcPct val="115000"/>
              </a:lnSpc>
              <a:spcAft>
                <a:spcPts val="1000"/>
              </a:spcAft>
            </a:pPr>
            <a:r>
              <a:rPr lang="ar-SY" b="1" i="1" u="sng" dirty="0">
                <a:solidFill>
                  <a:srgbClr val="000000"/>
                </a:solidFill>
                <a:ea typeface="Calibri"/>
              </a:rPr>
              <a:t>التمارين الحركية(</a:t>
            </a:r>
            <a:r>
              <a:rPr lang="ar-SY" b="1" i="1" u="sng" dirty="0" err="1">
                <a:solidFill>
                  <a:srgbClr val="000000"/>
                </a:solidFill>
                <a:ea typeface="Calibri"/>
              </a:rPr>
              <a:t>ايزوتونيك</a:t>
            </a:r>
            <a:r>
              <a:rPr lang="ar-SY" b="1" i="1" u="sng" dirty="0">
                <a:solidFill>
                  <a:srgbClr val="000000"/>
                </a:solidFill>
                <a:ea typeface="Calibri"/>
              </a:rPr>
              <a:t>)</a:t>
            </a:r>
            <a:r>
              <a:rPr lang="en-US" b="1" dirty="0" err="1">
                <a:solidFill>
                  <a:srgbClr val="000000"/>
                </a:solidFill>
                <a:ea typeface="Calibri"/>
                <a:cs typeface="Arial"/>
              </a:rPr>
              <a:t>Isotnic</a:t>
            </a:r>
            <a:endParaRPr lang="en-US" sz="1050" dirty="0">
              <a:ea typeface="Calibri"/>
              <a:cs typeface="Arial"/>
            </a:endParaRPr>
          </a:p>
          <a:p>
            <a:pPr>
              <a:lnSpc>
                <a:spcPct val="115000"/>
              </a:lnSpc>
              <a:spcAft>
                <a:spcPts val="1000"/>
              </a:spcAft>
            </a:pPr>
            <a:r>
              <a:rPr lang="ar-SY" b="1" dirty="0">
                <a:solidFill>
                  <a:srgbClr val="000000"/>
                </a:solidFill>
                <a:ea typeface="Calibri"/>
              </a:rPr>
              <a:t>     تمارين الأجهزة المقننة(</a:t>
            </a:r>
            <a:r>
              <a:rPr lang="ar-SY" b="1" dirty="0" err="1">
                <a:solidFill>
                  <a:srgbClr val="000000"/>
                </a:solidFill>
                <a:ea typeface="Calibri"/>
              </a:rPr>
              <a:t>الايزوكنتيك</a:t>
            </a:r>
            <a:r>
              <a:rPr lang="ar-SY" b="1" dirty="0">
                <a:solidFill>
                  <a:srgbClr val="000000"/>
                </a:solidFill>
                <a:ea typeface="Calibri"/>
              </a:rPr>
              <a:t>) </a:t>
            </a:r>
            <a:r>
              <a:rPr lang="en-US" b="1" dirty="0" err="1">
                <a:solidFill>
                  <a:srgbClr val="000000"/>
                </a:solidFill>
                <a:ea typeface="Calibri"/>
                <a:cs typeface="Arial"/>
              </a:rPr>
              <a:t>Iso</a:t>
            </a:r>
            <a:r>
              <a:rPr lang="en-US" b="1" dirty="0">
                <a:solidFill>
                  <a:srgbClr val="000000"/>
                </a:solidFill>
                <a:ea typeface="Calibri"/>
                <a:cs typeface="Arial"/>
              </a:rPr>
              <a:t> </a:t>
            </a:r>
            <a:r>
              <a:rPr lang="en-US" b="1" dirty="0" err="1">
                <a:solidFill>
                  <a:srgbClr val="000000"/>
                </a:solidFill>
                <a:ea typeface="Calibri"/>
                <a:cs typeface="Arial"/>
              </a:rPr>
              <a:t>kintic</a:t>
            </a:r>
            <a:endParaRPr lang="en-US" sz="1050" dirty="0">
              <a:ea typeface="Calibri"/>
              <a:cs typeface="Arial"/>
            </a:endParaRPr>
          </a:p>
          <a:p>
            <a:pPr>
              <a:lnSpc>
                <a:spcPct val="115000"/>
              </a:lnSpc>
              <a:spcAft>
                <a:spcPts val="1000"/>
              </a:spcAft>
            </a:pPr>
            <a:br>
              <a:rPr lang="ar-SY" b="1" dirty="0">
                <a:solidFill>
                  <a:srgbClr val="000000"/>
                </a:solidFill>
                <a:ea typeface="Calibri"/>
              </a:rPr>
            </a:br>
            <a:r>
              <a:rPr lang="en-US" b="1" dirty="0">
                <a:solidFill>
                  <a:srgbClr val="FF3399"/>
                </a:solidFill>
                <a:ea typeface="Calibri"/>
                <a:cs typeface="Arial"/>
              </a:rPr>
              <a:t>4</a:t>
            </a:r>
            <a:r>
              <a:rPr lang="ar-SY" b="1" dirty="0">
                <a:solidFill>
                  <a:srgbClr val="FF3399"/>
                </a:solidFill>
                <a:ea typeface="Calibri"/>
              </a:rPr>
              <a:t>- تمارين التحمل :</a:t>
            </a:r>
            <a:br>
              <a:rPr lang="ar-SY" b="1" dirty="0">
                <a:solidFill>
                  <a:srgbClr val="000000"/>
                </a:solidFill>
                <a:ea typeface="Calibri"/>
              </a:rPr>
            </a:br>
            <a:r>
              <a:rPr lang="ar-SY" b="1" dirty="0">
                <a:solidFill>
                  <a:srgbClr val="000000"/>
                </a:solidFill>
                <a:ea typeface="Calibri"/>
              </a:rPr>
              <a:t>يهدف إلى تنمية القدرة على الأداء لفترات طويلة مع عدم هبوط درجة الفاعلية أو الكفاءة مع القدرة على مقاومة التعب .</a:t>
            </a:r>
            <a:br>
              <a:rPr lang="ar-SY" b="1" dirty="0">
                <a:solidFill>
                  <a:srgbClr val="000000"/>
                </a:solidFill>
                <a:ea typeface="Calibri"/>
              </a:rPr>
            </a:br>
            <a:r>
              <a:rPr lang="en-US" b="1" dirty="0">
                <a:solidFill>
                  <a:srgbClr val="FF3399"/>
                </a:solidFill>
                <a:ea typeface="Calibri"/>
                <a:cs typeface="Arial"/>
              </a:rPr>
              <a:t>5</a:t>
            </a:r>
            <a:r>
              <a:rPr lang="ar-SY" b="1" dirty="0">
                <a:solidFill>
                  <a:srgbClr val="FF3399"/>
                </a:solidFill>
                <a:ea typeface="Calibri"/>
              </a:rPr>
              <a:t>- تمارين التوازن :</a:t>
            </a:r>
            <a:r>
              <a:rPr lang="ar-SY" b="1" dirty="0">
                <a:solidFill>
                  <a:srgbClr val="000000"/>
                </a:solidFill>
                <a:ea typeface="Calibri"/>
              </a:rPr>
              <a:t> </a:t>
            </a:r>
            <a:br>
              <a:rPr lang="ar-SY" b="1" dirty="0">
                <a:solidFill>
                  <a:srgbClr val="000000"/>
                </a:solidFill>
                <a:ea typeface="Calibri"/>
              </a:rPr>
            </a:br>
            <a:r>
              <a:rPr lang="ar-SY" b="1" dirty="0">
                <a:solidFill>
                  <a:srgbClr val="000000"/>
                </a:solidFill>
                <a:ea typeface="Calibri"/>
              </a:rPr>
              <a:t>تساعد على الاحتفاظ بوضع الجسم على أداء مختلف الحركات والأوضاع .</a:t>
            </a:r>
            <a:br>
              <a:rPr lang="ar-SY" b="1" dirty="0">
                <a:solidFill>
                  <a:srgbClr val="000000"/>
                </a:solidFill>
                <a:ea typeface="Calibri"/>
              </a:rPr>
            </a:br>
            <a:r>
              <a:rPr lang="en-US" b="1" dirty="0">
                <a:solidFill>
                  <a:srgbClr val="FF3399"/>
                </a:solidFill>
                <a:ea typeface="Calibri"/>
                <a:cs typeface="Arial"/>
              </a:rPr>
              <a:t>6</a:t>
            </a:r>
            <a:r>
              <a:rPr lang="ar-SY" b="1" dirty="0">
                <a:solidFill>
                  <a:srgbClr val="FF3399"/>
                </a:solidFill>
                <a:ea typeface="Calibri"/>
              </a:rPr>
              <a:t>- تمارين الرشاقة( </a:t>
            </a:r>
            <a:r>
              <a:rPr lang="ar-SY" b="1" dirty="0" err="1">
                <a:solidFill>
                  <a:srgbClr val="FF3399"/>
                </a:solidFill>
                <a:ea typeface="Calibri"/>
              </a:rPr>
              <a:t>الآيروبيك</a:t>
            </a:r>
            <a:r>
              <a:rPr lang="ar-SY" b="1" dirty="0">
                <a:solidFill>
                  <a:srgbClr val="FF3399"/>
                </a:solidFill>
                <a:ea typeface="Calibri"/>
              </a:rPr>
              <a:t> ,</a:t>
            </a:r>
            <a:r>
              <a:rPr lang="ar-SY" b="1" dirty="0" err="1">
                <a:solidFill>
                  <a:srgbClr val="FF3399"/>
                </a:solidFill>
                <a:ea typeface="Calibri"/>
              </a:rPr>
              <a:t>تايبو</a:t>
            </a:r>
            <a:r>
              <a:rPr lang="ar-SY" b="1" dirty="0">
                <a:solidFill>
                  <a:srgbClr val="FF3399"/>
                </a:solidFill>
                <a:ea typeface="Calibri"/>
              </a:rPr>
              <a:t>, زومبا ) </a:t>
            </a:r>
            <a:br>
              <a:rPr lang="ar-SY" b="1" dirty="0">
                <a:solidFill>
                  <a:srgbClr val="000000"/>
                </a:solidFill>
                <a:ea typeface="Calibri"/>
              </a:rPr>
            </a:br>
            <a:r>
              <a:rPr lang="ar-SY" b="1" dirty="0">
                <a:solidFill>
                  <a:srgbClr val="000000"/>
                </a:solidFill>
                <a:ea typeface="Calibri"/>
              </a:rPr>
              <a:t>وتهدف إلى تنمية التوافق العضلي العصبي الجيد للحركات التي يؤديها الفرد سواء بكل أجزاء جسمه أو بجزء معين </a:t>
            </a:r>
            <a:endParaRPr lang="en-US" sz="1050" dirty="0">
              <a:ea typeface="Calibri"/>
              <a:cs typeface="Arial"/>
            </a:endParaRPr>
          </a:p>
        </p:txBody>
      </p:sp>
    </p:spTree>
    <p:extLst>
      <p:ext uri="{BB962C8B-B14F-4D97-AF65-F5344CB8AC3E}">
        <p14:creationId xmlns:p14="http://schemas.microsoft.com/office/powerpoint/2010/main" val="2212282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11762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ar-SA" b="1" dirty="0">
                <a:solidFill>
                  <a:srgbClr val="00B0F0"/>
                </a:solidFill>
                <a:latin typeface="Arial Unicode MS" pitchFamily="34" charset="-128"/>
                <a:ea typeface="Arial Unicode MS" pitchFamily="34" charset="-128"/>
                <a:cs typeface="Arial Unicode MS" pitchFamily="34" charset="-128"/>
              </a:rPr>
              <a:t>فالعلاج الطبيعي هو ليس استخدام أجهزة أو مساج يدوي أو إبر صينية كما هو معروف سابقاً بل تعتبر وسائل مساعدة فقط لا تكفي للعلاج </a:t>
            </a:r>
            <a:endParaRPr lang="en-US" sz="1050" dirty="0">
              <a:latin typeface="Arial Unicode MS" pitchFamily="34" charset="-128"/>
              <a:ea typeface="Arial Unicode MS" pitchFamily="34" charset="-128"/>
              <a:cs typeface="Arial Unicode MS" pitchFamily="34" charset="-128"/>
            </a:endParaRPr>
          </a:p>
          <a:p>
            <a:pPr>
              <a:lnSpc>
                <a:spcPct val="115000"/>
              </a:lnSpc>
              <a:spcAft>
                <a:spcPts val="1000"/>
              </a:spcAft>
            </a:pPr>
            <a:r>
              <a:rPr lang="ar-SA" b="1" dirty="0">
                <a:solidFill>
                  <a:srgbClr val="00B0F0"/>
                </a:solidFill>
                <a:latin typeface="Arial Unicode MS" pitchFamily="34" charset="-128"/>
                <a:ea typeface="Arial Unicode MS" pitchFamily="34" charset="-128"/>
                <a:cs typeface="Arial Unicode MS" pitchFamily="34" charset="-128"/>
              </a:rPr>
              <a:t>فهو يعتمد على التمارين الرياضية وتحريك المفاصل والعضلات والأنسجة بطرق علمية ومهارات عالية </a:t>
            </a:r>
            <a:endParaRPr lang="en-US" sz="1050" dirty="0">
              <a:latin typeface="Arial Unicode MS" pitchFamily="34" charset="-128"/>
              <a:ea typeface="Arial Unicode MS" pitchFamily="34" charset="-128"/>
              <a:cs typeface="Arial Unicode MS" pitchFamily="34" charset="-128"/>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84785"/>
            <a:ext cx="8928992" cy="5373216"/>
          </a:xfrm>
          <a:prstGeom prst="rect">
            <a:avLst/>
          </a:prstGeom>
          <a:solidFill>
            <a:srgbClr val="FFFFFF">
              <a:shade val="85000"/>
            </a:srgbClr>
          </a:solidFill>
          <a:ln w="190500" cap="rnd">
            <a:solidFill>
              <a:srgbClr val="FFFFFF"/>
            </a:solidFill>
          </a:ln>
          <a:effectLst>
            <a:glow rad="228600">
              <a:schemeClr val="accent2">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18612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8)">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100"/>
            <a:ext cx="9144000" cy="5073697"/>
          </a:xfrm>
          <a:prstGeom prst="rect">
            <a:avLst/>
          </a:prstGeom>
        </p:spPr>
        <p:txBody>
          <a:bodyPr wrap="square">
            <a:spAutoFit/>
          </a:bodyPr>
          <a:lstStyle/>
          <a:p>
            <a:pPr>
              <a:lnSpc>
                <a:spcPct val="115000"/>
              </a:lnSpc>
              <a:spcAft>
                <a:spcPts val="1000"/>
              </a:spcAft>
            </a:pPr>
            <a:r>
              <a:rPr lang="ar-SY" sz="4000" b="1" dirty="0">
                <a:solidFill>
                  <a:srgbClr val="FF0000"/>
                </a:solidFill>
                <a:ea typeface="Calibri"/>
                <a:cs typeface="DecoType Naskh" pitchFamily="2" charset="-78"/>
              </a:rPr>
              <a:t>التوصيات :</a:t>
            </a:r>
            <a:endParaRPr lang="en-US" sz="4000" dirty="0">
              <a:ea typeface="Calibri"/>
              <a:cs typeface="DecoType Naskh" pitchFamily="2" charset="-78"/>
            </a:endParaRPr>
          </a:p>
          <a:p>
            <a:pPr>
              <a:lnSpc>
                <a:spcPct val="115000"/>
              </a:lnSpc>
              <a:spcAft>
                <a:spcPts val="1000"/>
              </a:spcAft>
            </a:pPr>
            <a:r>
              <a:rPr lang="en-US" b="1" dirty="0">
                <a:solidFill>
                  <a:srgbClr val="000000"/>
                </a:solidFill>
                <a:ea typeface="Calibri"/>
                <a:cs typeface="Arial"/>
              </a:rPr>
              <a:t>1</a:t>
            </a:r>
            <a:r>
              <a:rPr lang="ar-SY" b="1" dirty="0">
                <a:solidFill>
                  <a:srgbClr val="000000"/>
                </a:solidFill>
                <a:ea typeface="Calibri"/>
              </a:rPr>
              <a:t>*توعية المريض من قبل الأطباء إلى أهمية العلاج الفيزيائي ووصفه كعلاج أمثل وعلاج محافظ صحي  وآمن بدل من العلاج الجراحي الذي يعرض المريض إلى </a:t>
            </a:r>
            <a:r>
              <a:rPr lang="ar-SY" b="1" dirty="0" err="1">
                <a:solidFill>
                  <a:srgbClr val="000000"/>
                </a:solidFill>
                <a:ea typeface="Calibri"/>
              </a:rPr>
              <a:t>عقابيل</a:t>
            </a:r>
            <a:r>
              <a:rPr lang="ar-SY" b="1" dirty="0">
                <a:solidFill>
                  <a:srgbClr val="000000"/>
                </a:solidFill>
                <a:ea typeface="Calibri"/>
              </a:rPr>
              <a:t> ما بعد الجراحة </a:t>
            </a:r>
            <a:endParaRPr lang="en-US" sz="1050" dirty="0">
              <a:ea typeface="Calibri"/>
              <a:cs typeface="Arial"/>
            </a:endParaRPr>
          </a:p>
          <a:p>
            <a:pPr>
              <a:lnSpc>
                <a:spcPct val="115000"/>
              </a:lnSpc>
              <a:spcAft>
                <a:spcPts val="1000"/>
              </a:spcAft>
            </a:pPr>
            <a:r>
              <a:rPr lang="en-US" b="1" dirty="0">
                <a:solidFill>
                  <a:srgbClr val="000000"/>
                </a:solidFill>
                <a:ea typeface="Calibri"/>
                <a:cs typeface="Arial"/>
              </a:rPr>
              <a:t>2</a:t>
            </a:r>
            <a:r>
              <a:rPr lang="ar-SY" b="1" dirty="0">
                <a:solidFill>
                  <a:srgbClr val="000000"/>
                </a:solidFill>
                <a:ea typeface="Calibri"/>
              </a:rPr>
              <a:t>* اعتماد العلاج الفيزيائي قبل وبعد العلاج الجراحي لأنه يساهم في استعادة الجسم لنشاطه وحركته </a:t>
            </a:r>
            <a:endParaRPr lang="en-US" sz="1050" dirty="0">
              <a:ea typeface="Calibri"/>
              <a:cs typeface="Arial"/>
            </a:endParaRPr>
          </a:p>
          <a:p>
            <a:pPr>
              <a:lnSpc>
                <a:spcPct val="115000"/>
              </a:lnSpc>
              <a:spcAft>
                <a:spcPts val="1000"/>
              </a:spcAft>
            </a:pPr>
            <a:r>
              <a:rPr lang="en-US" b="1" dirty="0">
                <a:solidFill>
                  <a:srgbClr val="000000"/>
                </a:solidFill>
                <a:ea typeface="Calibri"/>
                <a:cs typeface="Arial"/>
              </a:rPr>
              <a:t>3</a:t>
            </a:r>
            <a:r>
              <a:rPr lang="ar-SY" b="1" dirty="0">
                <a:solidFill>
                  <a:srgbClr val="000000"/>
                </a:solidFill>
                <a:ea typeface="Calibri"/>
              </a:rPr>
              <a:t>* توعية المريض بعد عمليات تبديل المفصل إلى  احتمال وجود </a:t>
            </a:r>
            <a:r>
              <a:rPr lang="ar-SY" b="1" dirty="0" err="1">
                <a:solidFill>
                  <a:srgbClr val="000000"/>
                </a:solidFill>
                <a:ea typeface="Calibri"/>
              </a:rPr>
              <a:t>تحددات</a:t>
            </a:r>
            <a:r>
              <a:rPr lang="ar-SY" b="1" dirty="0">
                <a:solidFill>
                  <a:srgbClr val="000000"/>
                </a:solidFill>
                <a:ea typeface="Calibri"/>
              </a:rPr>
              <a:t>  حركية إذا لم يتم تحريك المفصل بشكل مباشر بعد مرحلة التثبيت و لتفادي ضمور وتقفع العضلات</a:t>
            </a:r>
            <a:endParaRPr lang="en-US" sz="1050" dirty="0">
              <a:ea typeface="Calibri"/>
              <a:cs typeface="Arial"/>
            </a:endParaRPr>
          </a:p>
          <a:p>
            <a:pPr>
              <a:lnSpc>
                <a:spcPct val="115000"/>
              </a:lnSpc>
              <a:spcAft>
                <a:spcPts val="1000"/>
              </a:spcAft>
            </a:pPr>
            <a:r>
              <a:rPr lang="en-US" b="1" dirty="0">
                <a:solidFill>
                  <a:srgbClr val="000000"/>
                </a:solidFill>
                <a:ea typeface="Calibri"/>
                <a:cs typeface="Arial"/>
              </a:rPr>
              <a:t>4</a:t>
            </a:r>
            <a:r>
              <a:rPr lang="ar-SY" b="1" dirty="0">
                <a:solidFill>
                  <a:srgbClr val="000000"/>
                </a:solidFill>
                <a:ea typeface="Calibri"/>
              </a:rPr>
              <a:t>* تعزيز تنشيط حركة الجسم وتخفيف الوزن والتأكيد على أهمية التغذية التي لها دور في حماية الجسم ووقايته من الأمراض المحتملة و للحفاظ على لياقته البدنية</a:t>
            </a:r>
            <a:endParaRPr lang="en-US" sz="1050" dirty="0">
              <a:ea typeface="Calibri"/>
              <a:cs typeface="Arial"/>
            </a:endParaRPr>
          </a:p>
          <a:p>
            <a:pPr>
              <a:lnSpc>
                <a:spcPct val="115000"/>
              </a:lnSpc>
              <a:spcAft>
                <a:spcPts val="1000"/>
              </a:spcAft>
            </a:pPr>
            <a:r>
              <a:rPr lang="en-US" b="1" dirty="0">
                <a:solidFill>
                  <a:srgbClr val="000000"/>
                </a:solidFill>
                <a:ea typeface="Calibri"/>
                <a:cs typeface="Arial"/>
              </a:rPr>
              <a:t>5</a:t>
            </a:r>
            <a:r>
              <a:rPr lang="ar-SY" b="1" dirty="0">
                <a:solidFill>
                  <a:srgbClr val="000000"/>
                </a:solidFill>
                <a:ea typeface="Calibri"/>
              </a:rPr>
              <a:t>* الحث على قيام ورشات عمل تتضمن التدريب على التمارين العلاجية الرياضية لما لها من أثر هائل الذي يمكننا تحقيقه على مستوى العالم بأجمعه</a:t>
            </a:r>
            <a:endParaRPr lang="en-US" sz="1050" dirty="0">
              <a:ea typeface="Calibri"/>
              <a:cs typeface="Arial"/>
            </a:endParaRPr>
          </a:p>
          <a:p>
            <a:pPr>
              <a:lnSpc>
                <a:spcPct val="115000"/>
              </a:lnSpc>
              <a:spcAft>
                <a:spcPts val="1000"/>
              </a:spcAft>
            </a:pPr>
            <a:r>
              <a:rPr lang="en-US" b="1" dirty="0">
                <a:solidFill>
                  <a:srgbClr val="000000"/>
                </a:solidFill>
                <a:ea typeface="Calibri"/>
                <a:cs typeface="Arial"/>
              </a:rPr>
              <a:t>6</a:t>
            </a:r>
            <a:r>
              <a:rPr lang="ar-SY" b="1" dirty="0">
                <a:solidFill>
                  <a:srgbClr val="000000"/>
                </a:solidFill>
                <a:ea typeface="Calibri"/>
              </a:rPr>
              <a:t>* الحث على ممارسة التمارين الرياضية التي تساعد على نشر ثقافة مساعدة الآخرين لتبني نمط عيش أكثر صحة ونشاط وسعادة</a:t>
            </a:r>
            <a:endParaRPr lang="en-US" sz="1050" dirty="0">
              <a:ea typeface="Calibri"/>
              <a:cs typeface="Arial"/>
            </a:endParaRPr>
          </a:p>
        </p:txBody>
      </p:sp>
      <p:sp>
        <p:nvSpPr>
          <p:cNvPr id="4" name="شريط إلى الأعلى 3"/>
          <p:cNvSpPr/>
          <p:nvPr/>
        </p:nvSpPr>
        <p:spPr>
          <a:xfrm>
            <a:off x="359532" y="5045597"/>
            <a:ext cx="8424936" cy="1412776"/>
          </a:xfrm>
          <a:prstGeom prst="ribbon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7200" dirty="0">
                <a:solidFill>
                  <a:srgbClr val="FF0000"/>
                </a:solidFill>
                <a:cs typeface="DecoType Naskh" pitchFamily="2" charset="-78"/>
              </a:rPr>
              <a:t>شكرا لإصغائكم</a:t>
            </a:r>
          </a:p>
        </p:txBody>
      </p:sp>
    </p:spTree>
    <p:extLst>
      <p:ext uri="{BB962C8B-B14F-4D97-AF65-F5344CB8AC3E}">
        <p14:creationId xmlns:p14="http://schemas.microsoft.com/office/powerpoint/2010/main" val="306041948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242887"/>
            <a:ext cx="8801100" cy="6372225"/>
          </a:xfrm>
          <a:prstGeom prst="rect">
            <a:avLst/>
          </a:prstGeom>
        </p:spPr>
      </p:pic>
    </p:spTree>
    <p:extLst>
      <p:ext uri="{BB962C8B-B14F-4D97-AF65-F5344CB8AC3E}">
        <p14:creationId xmlns:p14="http://schemas.microsoft.com/office/powerpoint/2010/main" val="24412460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5959771F-5787-EB4A-8269-B4DE5E5AC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28" y="175236"/>
            <a:ext cx="7983943" cy="6507528"/>
          </a:xfrm>
          <a:prstGeom prst="rect">
            <a:avLst/>
          </a:prstGeom>
        </p:spPr>
      </p:pic>
    </p:spTree>
    <p:extLst>
      <p:ext uri="{BB962C8B-B14F-4D97-AF65-F5344CB8AC3E}">
        <p14:creationId xmlns:p14="http://schemas.microsoft.com/office/powerpoint/2010/main" val="271274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144000" cy="4104842"/>
          </a:xfrm>
          <a:prstGeom prst="rect">
            <a:avLst/>
          </a:prstGeom>
        </p:spPr>
        <p:txBody>
          <a:bodyPr wrap="square">
            <a:spAutoFit/>
          </a:bodyPr>
          <a:lstStyle/>
          <a:p>
            <a:pPr marL="342900" lvl="0" indent="-342900">
              <a:lnSpc>
                <a:spcPct val="115000"/>
              </a:lnSpc>
              <a:buFont typeface="Symbol"/>
              <a:buChar char=""/>
            </a:pPr>
            <a:r>
              <a:rPr lang="ar-SA" b="1" dirty="0">
                <a:ea typeface="Calibri"/>
              </a:rPr>
              <a:t>ويعد</a:t>
            </a:r>
            <a:r>
              <a:rPr lang="ar-SY" b="1" dirty="0">
                <a:ea typeface="Calibri"/>
              </a:rPr>
              <a:t> العلاج الفيزيائي </a:t>
            </a:r>
            <a:r>
              <a:rPr lang="ar-SA" b="1" dirty="0">
                <a:ea typeface="Calibri"/>
              </a:rPr>
              <a:t>رافداً </a:t>
            </a:r>
            <a:r>
              <a:rPr lang="ar-SA" b="1" dirty="0" err="1">
                <a:ea typeface="Calibri"/>
              </a:rPr>
              <a:t>مھماً</a:t>
            </a:r>
            <a:r>
              <a:rPr lang="en-US" b="1" dirty="0">
                <a:ea typeface="Calibri"/>
                <a:cs typeface="Arial"/>
              </a:rPr>
              <a:t>  </a:t>
            </a:r>
            <a:r>
              <a:rPr lang="ar-SA" b="1" dirty="0">
                <a:ea typeface="Calibri"/>
              </a:rPr>
              <a:t>و أساسي</a:t>
            </a:r>
            <a:r>
              <a:rPr lang="ar-SY" b="1" dirty="0">
                <a:ea typeface="Calibri"/>
              </a:rPr>
              <a:t>اً </a:t>
            </a:r>
            <a:r>
              <a:rPr lang="ar-SA" b="1" dirty="0">
                <a:ea typeface="Calibri"/>
              </a:rPr>
              <a:t>لاستكمال العلاج الطبي وقسما</a:t>
            </a:r>
            <a:r>
              <a:rPr lang="ar-SY" b="1" dirty="0">
                <a:ea typeface="Calibri"/>
              </a:rPr>
              <a:t>ً </a:t>
            </a:r>
            <a:r>
              <a:rPr lang="ar-SA" b="1" dirty="0">
                <a:ea typeface="Calibri"/>
              </a:rPr>
              <a:t>حيويا</a:t>
            </a:r>
            <a:r>
              <a:rPr lang="ar-SY" b="1" dirty="0">
                <a:ea typeface="Calibri"/>
              </a:rPr>
              <a:t>ً </a:t>
            </a:r>
            <a:r>
              <a:rPr lang="ar-SA" b="1" dirty="0">
                <a:ea typeface="Calibri"/>
              </a:rPr>
              <a:t>من أقسام الطب الرياضي حيث يدخل أيضاً ضمن الطب الوقائي للرياضيين </a:t>
            </a:r>
            <a:endParaRPr lang="en-US" sz="1050" dirty="0">
              <a:ea typeface="Calibri"/>
              <a:cs typeface="Arial"/>
            </a:endParaRPr>
          </a:p>
          <a:p>
            <a:pPr marL="342900" lvl="0" indent="-342900">
              <a:lnSpc>
                <a:spcPct val="115000"/>
              </a:lnSpc>
              <a:spcAft>
                <a:spcPts val="1000"/>
              </a:spcAft>
              <a:buFont typeface="Symbol"/>
              <a:buChar char=""/>
            </a:pPr>
            <a:r>
              <a:rPr lang="ar-SA" b="1" dirty="0">
                <a:ea typeface="Calibri"/>
              </a:rPr>
              <a:t>حيث ارتفعت معدلات الإصابات الرياضية والمضاعفات المرضية الناتجة </a:t>
            </a:r>
            <a:r>
              <a:rPr lang="ar-SA" b="1" dirty="0" err="1">
                <a:ea typeface="Calibri"/>
              </a:rPr>
              <a:t>عنھا</a:t>
            </a:r>
            <a:r>
              <a:rPr lang="ar-SA" b="1" dirty="0">
                <a:ea typeface="Calibri"/>
              </a:rPr>
              <a:t> </a:t>
            </a:r>
            <a:endParaRPr lang="en-US" sz="1050" dirty="0">
              <a:ea typeface="Calibri"/>
              <a:cs typeface="Arial"/>
            </a:endParaRPr>
          </a:p>
          <a:p>
            <a:pPr>
              <a:lnSpc>
                <a:spcPct val="115000"/>
              </a:lnSpc>
              <a:spcAft>
                <a:spcPts val="1000"/>
              </a:spcAft>
            </a:pPr>
            <a:r>
              <a:rPr lang="ar-SY" b="1" dirty="0">
                <a:ea typeface="Calibri"/>
              </a:rPr>
              <a:t>   </a:t>
            </a:r>
            <a:r>
              <a:rPr lang="ar-SA" b="1" dirty="0">
                <a:ea typeface="Calibri"/>
              </a:rPr>
              <a:t>رغم التطورات </a:t>
            </a:r>
            <a:r>
              <a:rPr lang="ar-SA" b="1" dirty="0" err="1">
                <a:ea typeface="Calibri"/>
              </a:rPr>
              <a:t>الھائلة</a:t>
            </a:r>
            <a:r>
              <a:rPr lang="ar-SA" b="1" dirty="0">
                <a:ea typeface="Calibri"/>
              </a:rPr>
              <a:t> التي شملت أغلب جوانب الحياة ولاسيما في مجال العلاجات الطبية والطبيعية </a:t>
            </a:r>
            <a:r>
              <a:rPr lang="ar-SA" b="1" dirty="0" err="1">
                <a:ea typeface="Calibri"/>
              </a:rPr>
              <a:t>وغيرھا</a:t>
            </a:r>
            <a:r>
              <a:rPr lang="ar-SA" b="1" dirty="0">
                <a:ea typeface="Calibri"/>
              </a:rPr>
              <a:t> </a:t>
            </a:r>
            <a:endParaRPr lang="en-US" sz="1050" dirty="0">
              <a:ea typeface="Calibri"/>
              <a:cs typeface="Arial"/>
            </a:endParaRPr>
          </a:p>
          <a:p>
            <a:pPr>
              <a:lnSpc>
                <a:spcPct val="115000"/>
              </a:lnSpc>
              <a:spcAft>
                <a:spcPts val="1000"/>
              </a:spcAft>
            </a:pPr>
            <a:r>
              <a:rPr lang="ar-SA" b="1" dirty="0">
                <a:ea typeface="Calibri"/>
              </a:rPr>
              <a:t>ويرى الكثيرون أن ذلك قد يعود إلى إدخال التقنيات والوسائل الحديثة وتغيير نمط  الحياة  أدى إلى </a:t>
            </a:r>
            <a:r>
              <a:rPr lang="ar-SA" b="1" dirty="0" err="1">
                <a:ea typeface="Calibri"/>
              </a:rPr>
              <a:t>ظھور</a:t>
            </a:r>
            <a:r>
              <a:rPr lang="en-US" b="1" dirty="0">
                <a:ea typeface="Calibri"/>
                <a:cs typeface="Arial"/>
              </a:rPr>
              <a:t>  </a:t>
            </a:r>
            <a:r>
              <a:rPr lang="ar-SA" b="1" dirty="0">
                <a:ea typeface="Calibri"/>
              </a:rPr>
              <a:t>ما يسمى بأمراض الحضارة أو  ( </a:t>
            </a:r>
            <a:r>
              <a:rPr lang="ar-SA" b="1" dirty="0">
                <a:solidFill>
                  <a:srgbClr val="FF0000"/>
                </a:solidFill>
                <a:ea typeface="Calibri"/>
              </a:rPr>
              <a:t>أمراض قلة الحركة </a:t>
            </a:r>
            <a:r>
              <a:rPr lang="ar-SA" b="1" dirty="0">
                <a:ea typeface="Calibri"/>
              </a:rPr>
              <a:t>) </a:t>
            </a:r>
            <a:endParaRPr lang="en-US" sz="1050" dirty="0">
              <a:ea typeface="Calibri"/>
              <a:cs typeface="Arial"/>
            </a:endParaRPr>
          </a:p>
          <a:p>
            <a:pPr>
              <a:lnSpc>
                <a:spcPct val="115000"/>
              </a:lnSpc>
              <a:spcAft>
                <a:spcPts val="1000"/>
              </a:spcAft>
            </a:pPr>
            <a:r>
              <a:rPr lang="ar-SA" b="1" dirty="0">
                <a:ea typeface="Calibri"/>
              </a:rPr>
              <a:t> بسبب استخدام التكنولوجيا المتطورة وقلة ممارسة النشاط البدني ,وكذلك زيادة التوجه لممارسة الأنشطة الرياضية وبرامج اللياقة البدنية بشكل غير مدروس علميا</a:t>
            </a:r>
            <a:r>
              <a:rPr lang="ar-SY" b="1" dirty="0">
                <a:ea typeface="Calibri"/>
              </a:rPr>
              <a:t>ً </a:t>
            </a:r>
            <a:r>
              <a:rPr lang="ar-SA" b="1" dirty="0">
                <a:ea typeface="Calibri"/>
              </a:rPr>
              <a:t>، </a:t>
            </a:r>
            <a:endParaRPr lang="en-US" sz="1050" dirty="0">
              <a:ea typeface="Calibri"/>
              <a:cs typeface="Arial"/>
            </a:endParaRPr>
          </a:p>
          <a:p>
            <a:pPr marL="257175">
              <a:lnSpc>
                <a:spcPct val="115000"/>
              </a:lnSpc>
              <a:spcAft>
                <a:spcPts val="1000"/>
              </a:spcAft>
            </a:pPr>
            <a:r>
              <a:rPr lang="ar-SA" b="1" dirty="0" err="1">
                <a:ea typeface="Calibri"/>
              </a:rPr>
              <a:t>ولھذه</a:t>
            </a:r>
            <a:r>
              <a:rPr lang="ar-SA" b="1" dirty="0">
                <a:ea typeface="Calibri"/>
              </a:rPr>
              <a:t> الأسباب </a:t>
            </a:r>
            <a:r>
              <a:rPr lang="ar-SA" b="1" dirty="0" err="1">
                <a:ea typeface="Calibri"/>
              </a:rPr>
              <a:t>ظھرت</a:t>
            </a:r>
            <a:r>
              <a:rPr lang="ar-SA" b="1" dirty="0">
                <a:ea typeface="Calibri"/>
              </a:rPr>
              <a:t> الحاجة إلى استخدام وسائل وتقنيات حديث</a:t>
            </a:r>
            <a:r>
              <a:rPr lang="ar-SY" b="1" dirty="0">
                <a:ea typeface="Calibri"/>
              </a:rPr>
              <a:t>ة </a:t>
            </a:r>
            <a:r>
              <a:rPr lang="ar-SA" b="1" dirty="0">
                <a:ea typeface="Calibri"/>
              </a:rPr>
              <a:t>في العلاج الطبيعي بشكل واسع بين فئات المجتمع كافة القديم </a:t>
            </a:r>
            <a:r>
              <a:rPr lang="ar-SA" b="1" dirty="0" err="1">
                <a:ea typeface="Calibri"/>
              </a:rPr>
              <a:t>منھا</a:t>
            </a:r>
            <a:r>
              <a:rPr lang="ar-SA" b="1" dirty="0">
                <a:ea typeface="Calibri"/>
              </a:rPr>
              <a:t> والحديث </a:t>
            </a:r>
            <a:endParaRPr lang="ar-SY" b="1" dirty="0">
              <a:ea typeface="Calibri"/>
            </a:endParaRPr>
          </a:p>
          <a:p>
            <a:pPr marL="257175">
              <a:lnSpc>
                <a:spcPct val="115000"/>
              </a:lnSpc>
              <a:spcAft>
                <a:spcPts val="1000"/>
              </a:spcAft>
            </a:pPr>
            <a:endParaRPr lang="en-US" sz="1050" dirty="0">
              <a:ea typeface="Calibri"/>
              <a:cs typeface="Arial"/>
            </a:endParaRPr>
          </a:p>
        </p:txBody>
      </p:sp>
    </p:spTree>
    <p:extLst>
      <p:ext uri="{BB962C8B-B14F-4D97-AF65-F5344CB8AC3E}">
        <p14:creationId xmlns:p14="http://schemas.microsoft.com/office/powerpoint/2010/main" val="3444475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9419"/>
            <a:ext cx="9146465" cy="923330"/>
          </a:xfrm>
          <a:prstGeom prst="rect">
            <a:avLst/>
          </a:prstGeom>
        </p:spPr>
        <p:txBody>
          <a:bodyPr wrap="square">
            <a:spAutoFit/>
          </a:bodyPr>
          <a:lstStyle/>
          <a:p>
            <a:r>
              <a:rPr lang="ar-SA" b="1" dirty="0">
                <a:ea typeface="Calibri"/>
              </a:rPr>
              <a:t>لهذا </a:t>
            </a:r>
            <a:r>
              <a:rPr lang="ar-SA" b="1" dirty="0">
                <a:effectLst/>
                <a:ea typeface="Calibri"/>
                <a:cs typeface="Calibri"/>
              </a:rPr>
              <a:t> </a:t>
            </a:r>
            <a:r>
              <a:rPr lang="ar-SA" b="1" dirty="0">
                <a:ea typeface="Calibri"/>
              </a:rPr>
              <a:t>استحدث</a:t>
            </a:r>
            <a:r>
              <a:rPr lang="ar-SA" b="1" dirty="0">
                <a:effectLst/>
                <a:ea typeface="Calibri"/>
                <a:cs typeface="Calibri"/>
              </a:rPr>
              <a:t> </a:t>
            </a:r>
            <a:r>
              <a:rPr lang="ar-SA" b="1" dirty="0">
                <a:ea typeface="Calibri"/>
              </a:rPr>
              <a:t>وسائل</a:t>
            </a:r>
            <a:r>
              <a:rPr lang="ar-SA" b="1" dirty="0">
                <a:effectLst/>
                <a:ea typeface="Calibri"/>
                <a:cs typeface="Calibri"/>
              </a:rPr>
              <a:t> </a:t>
            </a:r>
            <a:r>
              <a:rPr lang="ar-SA" b="1" dirty="0">
                <a:ea typeface="Calibri"/>
              </a:rPr>
              <a:t>وتقنيات</a:t>
            </a:r>
            <a:r>
              <a:rPr lang="ar-SA" b="1" dirty="0">
                <a:effectLst/>
                <a:ea typeface="Calibri"/>
                <a:cs typeface="Calibri"/>
              </a:rPr>
              <a:t> </a:t>
            </a:r>
            <a:r>
              <a:rPr lang="ar-SA" b="1" dirty="0">
                <a:ea typeface="Calibri"/>
              </a:rPr>
              <a:t>عدة</a:t>
            </a:r>
            <a:r>
              <a:rPr lang="ar-SA" b="1" dirty="0">
                <a:effectLst/>
                <a:ea typeface="Calibri"/>
                <a:cs typeface="Calibri"/>
              </a:rPr>
              <a:t> </a:t>
            </a:r>
            <a:r>
              <a:rPr lang="ar-SA" b="1" dirty="0">
                <a:ea typeface="Calibri"/>
              </a:rPr>
              <a:t>طورت  الوسائل</a:t>
            </a:r>
            <a:r>
              <a:rPr lang="ar-SA" b="1" dirty="0">
                <a:effectLst/>
                <a:ea typeface="Calibri"/>
                <a:cs typeface="Calibri"/>
              </a:rPr>
              <a:t> </a:t>
            </a:r>
            <a:r>
              <a:rPr lang="ar-SA" b="1" dirty="0">
                <a:ea typeface="Calibri"/>
              </a:rPr>
              <a:t>القديمة</a:t>
            </a:r>
            <a:r>
              <a:rPr lang="ar-SA" b="1" dirty="0">
                <a:effectLst/>
                <a:ea typeface="Calibri"/>
                <a:cs typeface="Calibri"/>
              </a:rPr>
              <a:t> </a:t>
            </a:r>
            <a:r>
              <a:rPr lang="ar-SA" b="1" dirty="0">
                <a:ea typeface="Calibri"/>
              </a:rPr>
              <a:t>وحورت</a:t>
            </a:r>
            <a:r>
              <a:rPr lang="ar-SA" b="1" dirty="0">
                <a:effectLst/>
                <a:ea typeface="Calibri"/>
                <a:cs typeface="Calibri"/>
              </a:rPr>
              <a:t> </a:t>
            </a:r>
            <a:r>
              <a:rPr lang="ar-SA" b="1" dirty="0">
                <a:ea typeface="Calibri"/>
              </a:rPr>
              <a:t>البعض</a:t>
            </a:r>
            <a:r>
              <a:rPr lang="ar-SA" b="1" dirty="0">
                <a:effectLst/>
                <a:ea typeface="Calibri"/>
                <a:cs typeface="Calibri"/>
              </a:rPr>
              <a:t> </a:t>
            </a:r>
            <a:r>
              <a:rPr lang="ar-SA" b="1" dirty="0" err="1">
                <a:ea typeface="Calibri"/>
              </a:rPr>
              <a:t>منھا</a:t>
            </a:r>
            <a:r>
              <a:rPr lang="ar-SA" b="1" dirty="0">
                <a:effectLst/>
                <a:ea typeface="Calibri"/>
                <a:cs typeface="Calibri"/>
              </a:rPr>
              <a:t> </a:t>
            </a:r>
            <a:r>
              <a:rPr lang="ar-SA" b="1" dirty="0">
                <a:ea typeface="Calibri"/>
              </a:rPr>
              <a:t>لتكون</a:t>
            </a:r>
            <a:r>
              <a:rPr lang="ar-SA" b="1" dirty="0">
                <a:effectLst/>
                <a:ea typeface="Calibri"/>
                <a:cs typeface="Calibri"/>
              </a:rPr>
              <a:t> </a:t>
            </a:r>
            <a:r>
              <a:rPr lang="ar-SA" b="1" dirty="0">
                <a:ea typeface="Calibri"/>
              </a:rPr>
              <a:t>أكثر</a:t>
            </a:r>
            <a:r>
              <a:rPr lang="ar-SA" b="1" dirty="0">
                <a:effectLst/>
                <a:ea typeface="Calibri"/>
                <a:cs typeface="Calibri"/>
              </a:rPr>
              <a:t> </a:t>
            </a:r>
            <a:r>
              <a:rPr lang="ar-SA" b="1" dirty="0">
                <a:ea typeface="Calibri"/>
              </a:rPr>
              <a:t>ملائمة</a:t>
            </a:r>
            <a:r>
              <a:rPr lang="ar-SY" b="1" dirty="0">
                <a:ea typeface="Calibri"/>
              </a:rPr>
              <a:t>ً</a:t>
            </a:r>
            <a:r>
              <a:rPr lang="ar-SY" b="1" dirty="0">
                <a:effectLst/>
                <a:ea typeface="Calibri"/>
                <a:cs typeface="Calibri"/>
              </a:rPr>
              <a:t> </a:t>
            </a:r>
            <a:r>
              <a:rPr lang="ar-SA" b="1" dirty="0">
                <a:ea typeface="Calibri"/>
              </a:rPr>
              <a:t>وتأثيراً</a:t>
            </a:r>
            <a:r>
              <a:rPr lang="ar-SA" b="1" dirty="0">
                <a:effectLst/>
                <a:ea typeface="Calibri"/>
                <a:cs typeface="Calibri"/>
              </a:rPr>
              <a:t> </a:t>
            </a:r>
            <a:r>
              <a:rPr lang="ar-SA" b="1" dirty="0">
                <a:ea typeface="Calibri"/>
              </a:rPr>
              <a:t>لتتوافق</a:t>
            </a:r>
            <a:r>
              <a:rPr lang="ar-SA" b="1" dirty="0">
                <a:effectLst/>
                <a:ea typeface="Calibri"/>
                <a:cs typeface="Calibri"/>
              </a:rPr>
              <a:t> </a:t>
            </a:r>
            <a:r>
              <a:rPr lang="ar-SA" b="1" dirty="0">
                <a:ea typeface="Calibri"/>
              </a:rPr>
              <a:t>مع</a:t>
            </a:r>
            <a:endParaRPr lang="ar-SY" b="1" dirty="0">
              <a:ea typeface="Calibri"/>
            </a:endParaRPr>
          </a:p>
          <a:p>
            <a:endParaRPr lang="ar-SY" b="1" dirty="0">
              <a:effectLst/>
              <a:ea typeface="Calibri"/>
              <a:cs typeface="Calibri"/>
            </a:endParaRPr>
          </a:p>
          <a:p>
            <a:r>
              <a:rPr lang="ar-SA" b="1" dirty="0">
                <a:effectLst/>
                <a:ea typeface="Calibri"/>
                <a:cs typeface="Calibri"/>
              </a:rPr>
              <a:t> </a:t>
            </a:r>
            <a:r>
              <a:rPr lang="ar-SA" b="1" dirty="0">
                <a:ea typeface="Calibri"/>
              </a:rPr>
              <a:t>المتطلبات</a:t>
            </a:r>
            <a:r>
              <a:rPr lang="ar-SA" b="1" dirty="0">
                <a:effectLst/>
                <a:ea typeface="Calibri"/>
                <a:cs typeface="Calibri"/>
              </a:rPr>
              <a:t> </a:t>
            </a:r>
            <a:r>
              <a:rPr lang="ar-SA" b="1" dirty="0">
                <a:ea typeface="Calibri"/>
              </a:rPr>
              <a:t>الحديثة </a:t>
            </a:r>
            <a:r>
              <a:rPr lang="ar-SA" b="1" dirty="0" err="1">
                <a:ea typeface="Calibri"/>
              </a:rPr>
              <a:t>لتأھيل</a:t>
            </a:r>
            <a:r>
              <a:rPr lang="ar-SA" b="1" dirty="0">
                <a:effectLst/>
                <a:ea typeface="Calibri"/>
                <a:cs typeface="Calibri"/>
              </a:rPr>
              <a:t> </a:t>
            </a:r>
            <a:r>
              <a:rPr lang="ar-SA" b="1" dirty="0">
                <a:ea typeface="Calibri"/>
              </a:rPr>
              <a:t>المصابين</a:t>
            </a:r>
            <a:r>
              <a:rPr lang="ar-SA" b="1" dirty="0">
                <a:effectLst/>
                <a:ea typeface="Calibri"/>
                <a:cs typeface="Calibri"/>
              </a:rPr>
              <a:t> </a:t>
            </a:r>
            <a:r>
              <a:rPr lang="ar-SA" b="1" dirty="0">
                <a:ea typeface="Calibri"/>
              </a:rPr>
              <a:t>بشكل</a:t>
            </a:r>
            <a:r>
              <a:rPr lang="ar-SA" b="1" dirty="0">
                <a:effectLst/>
                <a:ea typeface="Calibri"/>
                <a:cs typeface="Calibri"/>
              </a:rPr>
              <a:t> </a:t>
            </a:r>
            <a:r>
              <a:rPr lang="ar-SA" b="1" dirty="0">
                <a:ea typeface="Calibri"/>
              </a:rPr>
              <a:t>أسرع</a:t>
            </a:r>
            <a:r>
              <a:rPr lang="ar-SA" b="1" dirty="0">
                <a:effectLst/>
                <a:ea typeface="Calibri"/>
                <a:cs typeface="Calibri"/>
              </a:rPr>
              <a:t> </a:t>
            </a:r>
            <a:r>
              <a:rPr lang="ar-SA" b="1" dirty="0">
                <a:ea typeface="Calibri"/>
              </a:rPr>
              <a:t>وأفضل</a:t>
            </a:r>
            <a:r>
              <a:rPr lang="ar-SA" b="1" dirty="0">
                <a:effectLst/>
                <a:ea typeface="Calibri"/>
                <a:cs typeface="Calibri"/>
              </a:rPr>
              <a:t> </a:t>
            </a:r>
            <a:endParaRPr lang="ar-SY"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 y="926398"/>
            <a:ext cx="9143999" cy="5931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03755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2069797"/>
          </a:xfrm>
          <a:prstGeom prst="rect">
            <a:avLst/>
          </a:prstGeom>
        </p:spPr>
        <p:txBody>
          <a:bodyPr wrap="square">
            <a:spAutoFit/>
          </a:bodyPr>
          <a:lstStyle/>
          <a:p>
            <a:pPr marL="257175">
              <a:lnSpc>
                <a:spcPct val="115000"/>
              </a:lnSpc>
              <a:spcAft>
                <a:spcPts val="1000"/>
              </a:spcAft>
            </a:pPr>
            <a:r>
              <a:rPr lang="ar-SA" b="1" dirty="0">
                <a:ea typeface="Calibri"/>
              </a:rPr>
              <a:t>وقد تزايد الإقبال على العلاج الطبيعي بعد أن حقق نجاحا</a:t>
            </a:r>
            <a:r>
              <a:rPr lang="ar-SY" b="1" dirty="0">
                <a:ea typeface="Calibri"/>
              </a:rPr>
              <a:t>ً </a:t>
            </a:r>
            <a:r>
              <a:rPr lang="ar-SA" b="1" dirty="0">
                <a:ea typeface="Calibri"/>
              </a:rPr>
              <a:t>كبيراً في </a:t>
            </a:r>
            <a:r>
              <a:rPr lang="ar-SA" b="1" dirty="0" err="1">
                <a:ea typeface="Calibri"/>
              </a:rPr>
              <a:t>تأھيل</a:t>
            </a:r>
            <a:r>
              <a:rPr lang="ar-SA" b="1" dirty="0">
                <a:ea typeface="Calibri"/>
              </a:rPr>
              <a:t> الكثير من الإصابات والأمراض </a:t>
            </a:r>
            <a:r>
              <a:rPr lang="ar-SA" b="1" dirty="0" err="1">
                <a:ea typeface="Calibri"/>
              </a:rPr>
              <a:t>والتشوھات</a:t>
            </a:r>
            <a:r>
              <a:rPr lang="ar-SA" b="1" dirty="0">
                <a:ea typeface="Calibri"/>
              </a:rPr>
              <a:t> الجسمية </a:t>
            </a:r>
            <a:endParaRPr lang="en-US" sz="1050" dirty="0">
              <a:ea typeface="Calibri"/>
              <a:cs typeface="Arial"/>
            </a:endParaRPr>
          </a:p>
          <a:p>
            <a:pPr marL="257175">
              <a:lnSpc>
                <a:spcPct val="115000"/>
              </a:lnSpc>
              <a:spcAft>
                <a:spcPts val="1000"/>
              </a:spcAft>
            </a:pPr>
            <a:r>
              <a:rPr lang="ar-SA" b="1" dirty="0">
                <a:ea typeface="Calibri"/>
              </a:rPr>
              <a:t> حيث أن للعلاج الطبيعي والتدريبات التأهيلية دوراَ هاماً في استكمال علاج ما بعد الإصابة أو بعد التداخل الجراحي </a:t>
            </a:r>
            <a:endParaRPr lang="en-US" sz="1050" dirty="0">
              <a:ea typeface="Calibri"/>
              <a:cs typeface="Arial"/>
            </a:endParaRPr>
          </a:p>
          <a:p>
            <a:pPr marL="257175">
              <a:lnSpc>
                <a:spcPct val="115000"/>
              </a:lnSpc>
              <a:spcAft>
                <a:spcPts val="1000"/>
              </a:spcAft>
            </a:pPr>
            <a:r>
              <a:rPr lang="en-US" b="1" dirty="0">
                <a:ea typeface="Calibri"/>
                <a:cs typeface="Arial"/>
              </a:rPr>
              <a:t> </a:t>
            </a:r>
            <a:r>
              <a:rPr lang="ar-SA" b="1" dirty="0" err="1">
                <a:ea typeface="Calibri"/>
              </a:rPr>
              <a:t>وھذا</a:t>
            </a:r>
            <a:r>
              <a:rPr lang="ar-SA" b="1" dirty="0">
                <a:ea typeface="Calibri"/>
              </a:rPr>
              <a:t> يتوافق مع </a:t>
            </a:r>
            <a:r>
              <a:rPr lang="ar-SA" b="1" dirty="0" err="1">
                <a:ea typeface="Calibri"/>
              </a:rPr>
              <a:t>أھداف</a:t>
            </a:r>
            <a:r>
              <a:rPr lang="ar-SA" b="1" dirty="0">
                <a:ea typeface="Calibri"/>
              </a:rPr>
              <a:t> </a:t>
            </a:r>
            <a:r>
              <a:rPr lang="ar-SA" b="1" dirty="0">
                <a:solidFill>
                  <a:srgbClr val="FF0066"/>
                </a:solidFill>
                <a:ea typeface="Calibri"/>
              </a:rPr>
              <a:t>الطب الرياضي </a:t>
            </a:r>
            <a:r>
              <a:rPr lang="ar-SA" b="1" dirty="0">
                <a:ea typeface="Calibri"/>
              </a:rPr>
              <a:t>الحديث الذي </a:t>
            </a:r>
            <a:r>
              <a:rPr lang="ar-SA" b="1" dirty="0" err="1">
                <a:ea typeface="Calibri"/>
              </a:rPr>
              <a:t>اھتم</a:t>
            </a:r>
            <a:r>
              <a:rPr lang="ar-SA" b="1" dirty="0">
                <a:ea typeface="Calibri"/>
              </a:rPr>
              <a:t> بالوقاية من الإصابات</a:t>
            </a:r>
            <a:endParaRPr lang="en-US" sz="1050" dirty="0">
              <a:ea typeface="Calibri"/>
              <a:cs typeface="Arial"/>
            </a:endParaRPr>
          </a:p>
          <a:p>
            <a:pPr marL="257175">
              <a:lnSpc>
                <a:spcPct val="115000"/>
              </a:lnSpc>
              <a:spcAft>
                <a:spcPts val="1000"/>
              </a:spcAft>
            </a:pPr>
            <a:r>
              <a:rPr lang="en-US" b="1" dirty="0">
                <a:ea typeface="Calibri"/>
                <a:cs typeface="Arial"/>
              </a:rPr>
              <a:t> </a:t>
            </a:r>
            <a:r>
              <a:rPr lang="ar-SA" b="1" dirty="0">
                <a:ea typeface="Calibri"/>
              </a:rPr>
              <a:t>من خلال دراسة طبيعة الإصابات واتخاذ الإجراءات اللازمة الكفيلة للوقاية وتجنب </a:t>
            </a:r>
            <a:r>
              <a:rPr lang="ar-SA" b="1" dirty="0" err="1">
                <a:ea typeface="Calibri"/>
              </a:rPr>
              <a:t>وقوعھا</a:t>
            </a:r>
            <a:endParaRPr lang="ar-SY" b="1" dirty="0">
              <a:ea typeface="Calibri"/>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7510"/>
            <a:ext cx="9144000" cy="4740490"/>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8085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19"/>
            <a:ext cx="9144000" cy="3215752"/>
          </a:xfrm>
          <a:prstGeom prst="rect">
            <a:avLst/>
          </a:prstGeom>
        </p:spPr>
        <p:txBody>
          <a:bodyPr wrap="square">
            <a:spAutoFit/>
          </a:bodyPr>
          <a:lstStyle/>
          <a:p>
            <a:pPr marL="257175">
              <a:lnSpc>
                <a:spcPct val="115000"/>
              </a:lnSpc>
              <a:spcAft>
                <a:spcPts val="1000"/>
              </a:spcAft>
            </a:pPr>
            <a:r>
              <a:rPr lang="ar-SY" b="1" dirty="0">
                <a:solidFill>
                  <a:srgbClr val="FF0000"/>
                </a:solidFill>
                <a:ea typeface="Calibri"/>
              </a:rPr>
              <a:t>التأهيل الطبي الرياضي</a:t>
            </a:r>
            <a:r>
              <a:rPr lang="en-US" b="1" dirty="0">
                <a:solidFill>
                  <a:srgbClr val="FF0000"/>
                </a:solidFill>
                <a:ea typeface="Calibri"/>
                <a:cs typeface="Arial"/>
                <a:sym typeface="Wingdings"/>
              </a:rPr>
              <a:t></a:t>
            </a:r>
            <a:r>
              <a:rPr lang="en-US" b="1" dirty="0">
                <a:solidFill>
                  <a:srgbClr val="FF0000"/>
                </a:solidFill>
                <a:effectLst/>
                <a:latin typeface="Arial"/>
                <a:ea typeface="Calibri"/>
                <a:cs typeface="Arial"/>
              </a:rPr>
              <a:t> </a:t>
            </a:r>
            <a:r>
              <a:rPr lang="en-US" b="1" dirty="0">
                <a:solidFill>
                  <a:srgbClr val="FF0000"/>
                </a:solidFill>
                <a:ea typeface="Calibri"/>
                <a:cs typeface="Arial"/>
              </a:rPr>
              <a:t>Physical Medicine)</a:t>
            </a:r>
            <a:r>
              <a:rPr lang="ar-SY" b="1" dirty="0">
                <a:solidFill>
                  <a:srgbClr val="FF0000"/>
                </a:solidFill>
                <a:ea typeface="Calibri"/>
              </a:rPr>
              <a:t>)</a:t>
            </a:r>
            <a:endParaRPr lang="en-US" sz="1050" dirty="0">
              <a:ea typeface="Calibri"/>
              <a:cs typeface="Arial"/>
            </a:endParaRPr>
          </a:p>
          <a:p>
            <a:pPr marL="342900" lvl="0" indent="-342900">
              <a:lnSpc>
                <a:spcPct val="115000"/>
              </a:lnSpc>
              <a:buFont typeface="Symbol"/>
              <a:buChar char=""/>
            </a:pPr>
            <a:r>
              <a:rPr lang="ar-SY" b="1" dirty="0">
                <a:ea typeface="Calibri"/>
              </a:rPr>
              <a:t>يشكل العلاج الرياضي اليوم جزءاً هاما ًفي مجال الطب الرياضي </a:t>
            </a:r>
            <a:endParaRPr lang="en-US" sz="1050" dirty="0">
              <a:ea typeface="Calibri"/>
              <a:cs typeface="Arial"/>
            </a:endParaRPr>
          </a:p>
          <a:p>
            <a:pPr marL="342900" lvl="0" indent="-342900">
              <a:lnSpc>
                <a:spcPct val="115000"/>
              </a:lnSpc>
              <a:buFont typeface="Symbol"/>
              <a:buChar char=""/>
            </a:pPr>
            <a:r>
              <a:rPr lang="ar-SY" b="1" dirty="0">
                <a:ea typeface="Calibri"/>
              </a:rPr>
              <a:t>وهو يعمل على علاج وتأهيل ووقاية الإصابات الناتجة عن ممارسة النشاط الرياضي </a:t>
            </a:r>
            <a:endParaRPr lang="en-US" sz="1050" dirty="0">
              <a:ea typeface="Calibri"/>
              <a:cs typeface="Arial"/>
            </a:endParaRPr>
          </a:p>
          <a:p>
            <a:pPr marL="342900" lvl="0" indent="-342900">
              <a:lnSpc>
                <a:spcPct val="115000"/>
              </a:lnSpc>
              <a:buFont typeface="Symbol"/>
              <a:buChar char=""/>
            </a:pPr>
            <a:r>
              <a:rPr lang="ar-SY" b="1" dirty="0">
                <a:ea typeface="Calibri"/>
              </a:rPr>
              <a:t>وذلك باستخدام الوسائل الطبيعية ويعمل في هذا المجال أخصائي العلاج الفيزيائي والذي يكون على دراية تامة بالاختصاصات العصبية والمفصلية والعظمية والرياضية لذا أصبح الطب الرياضي يضم مجموعة  من العلوم  والاختصاصات ولم يعد كما كان في الماضي قاصراً على علاج إصابات الملاعب</a:t>
            </a:r>
            <a:endParaRPr lang="en-US" sz="1050" dirty="0">
              <a:ea typeface="Calibri"/>
              <a:cs typeface="Arial"/>
            </a:endParaRPr>
          </a:p>
          <a:p>
            <a:pPr marL="342900" lvl="0" indent="-342900">
              <a:lnSpc>
                <a:spcPct val="115000"/>
              </a:lnSpc>
              <a:spcAft>
                <a:spcPts val="1000"/>
              </a:spcAft>
              <a:buFont typeface="Symbol"/>
              <a:buChar char=""/>
            </a:pPr>
            <a:r>
              <a:rPr lang="ar-SY" b="1" dirty="0">
                <a:ea typeface="Calibri"/>
              </a:rPr>
              <a:t>ومن الجدير بالذكر أن الطب الرياضي ليس خاصاً برياضيي المستويات العالية فقط بل يخص الأغلبية العظمى من الحالات المرضية التي يوضع لها الخطط العلاجية بعد الإصابات المرضية أو الرياضية</a:t>
            </a:r>
            <a:endParaRPr lang="en-US" sz="1050" dirty="0">
              <a:ea typeface="Calibri"/>
              <a:cs typeface="Arial"/>
            </a:endParaRPr>
          </a:p>
          <a:p>
            <a:pPr marL="257175">
              <a:lnSpc>
                <a:spcPct val="115000"/>
              </a:lnSpc>
              <a:spcAft>
                <a:spcPts val="1000"/>
              </a:spcAft>
            </a:pPr>
            <a:r>
              <a:rPr lang="ar-SY" b="1" dirty="0">
                <a:ea typeface="Calibri"/>
              </a:rPr>
              <a:t>حيث أنه يختص بشرح الجوانب الوظيفية والتشريحية والميكانيكية </a:t>
            </a:r>
            <a:endParaRPr lang="en-US" sz="1050" dirty="0">
              <a:ea typeface="Calibri"/>
              <a:cs typeface="Aria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6771"/>
            <a:ext cx="9144000" cy="3672408"/>
          </a:xfrm>
          <a:prstGeom prst="rect">
            <a:avLst/>
          </a:prstGeom>
        </p:spPr>
      </p:pic>
    </p:spTree>
    <p:extLst>
      <p:ext uri="{BB962C8B-B14F-4D97-AF65-F5344CB8AC3E}">
        <p14:creationId xmlns:p14="http://schemas.microsoft.com/office/powerpoint/2010/main" val="329201390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2584"/>
            <a:ext cx="9144000" cy="3025444"/>
          </a:xfrm>
          <a:prstGeom prst="rect">
            <a:avLst/>
          </a:prstGeom>
        </p:spPr>
        <p:txBody>
          <a:bodyPr wrap="square">
            <a:spAutoFit/>
          </a:bodyPr>
          <a:lstStyle/>
          <a:p>
            <a:pPr marL="257175">
              <a:lnSpc>
                <a:spcPct val="115000"/>
              </a:lnSpc>
              <a:spcAft>
                <a:spcPts val="1000"/>
              </a:spcAft>
            </a:pPr>
            <a:r>
              <a:rPr lang="ar-SY" b="1" dirty="0">
                <a:solidFill>
                  <a:srgbClr val="FF0000"/>
                </a:solidFill>
                <a:ea typeface="Calibri"/>
              </a:rPr>
              <a:t>أهمية العلاج الفيزيائي في الطب الرياضي:</a:t>
            </a:r>
            <a:endParaRPr lang="en-US" sz="1050" dirty="0">
              <a:ea typeface="Calibri"/>
              <a:cs typeface="Arial"/>
            </a:endParaRPr>
          </a:p>
          <a:p>
            <a:pPr marL="257175">
              <a:lnSpc>
                <a:spcPct val="115000"/>
              </a:lnSpc>
              <a:spcAft>
                <a:spcPts val="1000"/>
              </a:spcAft>
            </a:pPr>
            <a:r>
              <a:rPr lang="ar-SY" b="1" dirty="0">
                <a:ea typeface="Calibri"/>
              </a:rPr>
              <a:t>لقد شهدت السنوات الأخيرة تطوراً كبيراً وتنوعاً في الوسائل والتقنيات المستخدمة في العلاج الطبيعي وذلك لكون هذا العلاج:</a:t>
            </a:r>
            <a:endParaRPr lang="en-US" sz="1050" dirty="0">
              <a:ea typeface="Calibri"/>
              <a:cs typeface="Arial"/>
            </a:endParaRPr>
          </a:p>
          <a:p>
            <a:pPr marL="257175">
              <a:lnSpc>
                <a:spcPct val="115000"/>
              </a:lnSpc>
              <a:spcAft>
                <a:spcPts val="1000"/>
              </a:spcAft>
            </a:pPr>
            <a:r>
              <a:rPr lang="ar-SY" b="1" dirty="0">
                <a:ea typeface="Calibri"/>
              </a:rPr>
              <a:t> لا يترتب من جراء استخدامه أي أعراض جانبيه ويمكن أن يستخدم لكافة الأعمار والمراحل ولمختلف أنواع الإصابات والأمراض ولكافة أنحاء الجسم </a:t>
            </a:r>
            <a:endParaRPr lang="en-US" sz="1050" dirty="0">
              <a:ea typeface="Calibri"/>
              <a:cs typeface="Arial"/>
            </a:endParaRPr>
          </a:p>
          <a:p>
            <a:pPr marL="257175">
              <a:lnSpc>
                <a:spcPct val="115000"/>
              </a:lnSpc>
              <a:spcAft>
                <a:spcPts val="1000"/>
              </a:spcAft>
            </a:pPr>
            <a:r>
              <a:rPr lang="ar-SY" b="1" dirty="0">
                <a:ea typeface="Calibri"/>
              </a:rPr>
              <a:t>لذا تم استحداث الكثير من الوسائل والتقنيات العلاجية كما تم تطوير القديم منها بالاعتماد على نفس المبدأ ولكن تم التحوير من أجل زيادة التأثير العلاجي واختصار الزمن أو لأجل ازدواجية التأثير لأكثر من عامل كل ذلك يهدف إلى بلوغ أقصى مستوى في إعادة تأهيل المصابين والرجوع لممارسة الأنشطة الرياضية أو لإعادة تأهيل غير الرياضيين</a:t>
            </a:r>
            <a:endParaRPr lang="en-US" sz="1050" dirty="0">
              <a:ea typeface="Calibri"/>
              <a:cs typeface="Arial"/>
            </a:endParaRPr>
          </a:p>
        </p:txBody>
      </p:sp>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l="4030" b="8636"/>
          <a:stretch/>
        </p:blipFill>
        <p:spPr>
          <a:xfrm>
            <a:off x="53752" y="3039860"/>
            <a:ext cx="9036496" cy="3754337"/>
          </a:xfrm>
          <a:prstGeom prst="rect">
            <a:avLst/>
          </a:prstGeom>
        </p:spPr>
      </p:pic>
    </p:spTree>
    <p:extLst>
      <p:ext uri="{BB962C8B-B14F-4D97-AF65-F5344CB8AC3E}">
        <p14:creationId xmlns:p14="http://schemas.microsoft.com/office/powerpoint/2010/main" val="340447114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heel(1)">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9362"/>
            <a:ext cx="9036496" cy="4262192"/>
          </a:xfrm>
          <a:prstGeom prst="rect">
            <a:avLst/>
          </a:prstGeom>
        </p:spPr>
        <p:txBody>
          <a:bodyPr wrap="square">
            <a:spAutoFit/>
          </a:bodyPr>
          <a:lstStyle/>
          <a:p>
            <a:pPr marL="257175">
              <a:lnSpc>
                <a:spcPct val="115000"/>
              </a:lnSpc>
              <a:spcAft>
                <a:spcPts val="1000"/>
              </a:spcAft>
            </a:pPr>
            <a:r>
              <a:rPr lang="ar-SY" b="1" dirty="0">
                <a:solidFill>
                  <a:srgbClr val="FF0000"/>
                </a:solidFill>
                <a:ea typeface="Calibri"/>
              </a:rPr>
              <a:t>مجالات العلاج الفيزيائي وتتضمن:</a:t>
            </a:r>
            <a:endParaRPr lang="en-US" sz="1050" dirty="0">
              <a:ea typeface="Calibri"/>
              <a:cs typeface="Arial"/>
            </a:endParaRPr>
          </a:p>
          <a:p>
            <a:pPr marL="257175">
              <a:lnSpc>
                <a:spcPct val="115000"/>
              </a:lnSpc>
              <a:spcAft>
                <a:spcPts val="1000"/>
              </a:spcAft>
            </a:pPr>
            <a:r>
              <a:rPr lang="ar-SY" b="1" dirty="0">
                <a:solidFill>
                  <a:srgbClr val="000000"/>
                </a:solidFill>
                <a:ea typeface="Calibri"/>
              </a:rPr>
              <a:t>1* أمراض الجهاز العصبي ومشاكل الشلل الحركي الناتج عن السكتات الدماغية(الشلل النصفي أو الرباعي وشلل الأطفال )</a:t>
            </a:r>
            <a:endParaRPr lang="en-US" sz="1050" dirty="0">
              <a:ea typeface="Calibri"/>
              <a:cs typeface="Arial"/>
            </a:endParaRPr>
          </a:p>
          <a:p>
            <a:pPr marL="257175">
              <a:lnSpc>
                <a:spcPct val="115000"/>
              </a:lnSpc>
              <a:spcAft>
                <a:spcPts val="1000"/>
              </a:spcAft>
            </a:pPr>
            <a:r>
              <a:rPr lang="ar-SY" b="1" dirty="0">
                <a:solidFill>
                  <a:srgbClr val="000000"/>
                </a:solidFill>
                <a:ea typeface="Calibri"/>
              </a:rPr>
              <a:t>2*  أمراض وتشوهات العمود الفقري(ديسك – مناقير- جنف – حدب)</a:t>
            </a:r>
            <a:endParaRPr lang="en-US" sz="1050" dirty="0">
              <a:ea typeface="Calibri"/>
              <a:cs typeface="Arial"/>
            </a:endParaRPr>
          </a:p>
          <a:p>
            <a:pPr marL="257175">
              <a:lnSpc>
                <a:spcPct val="115000"/>
              </a:lnSpc>
              <a:spcAft>
                <a:spcPts val="1000"/>
              </a:spcAft>
            </a:pPr>
            <a:r>
              <a:rPr lang="ar-SY" b="1" dirty="0">
                <a:solidFill>
                  <a:srgbClr val="000000"/>
                </a:solidFill>
                <a:ea typeface="Calibri"/>
              </a:rPr>
              <a:t>3* مشاكل العظام والعضلات والمفاصل والغضاريف والأربطة </a:t>
            </a:r>
            <a:endParaRPr lang="en-US" sz="1050" dirty="0">
              <a:ea typeface="Calibri"/>
              <a:cs typeface="Arial"/>
            </a:endParaRPr>
          </a:p>
          <a:p>
            <a:pPr marL="257175">
              <a:lnSpc>
                <a:spcPct val="115000"/>
              </a:lnSpc>
              <a:spcAft>
                <a:spcPts val="1000"/>
              </a:spcAft>
            </a:pPr>
            <a:r>
              <a:rPr lang="ar-SY" b="1" dirty="0">
                <a:solidFill>
                  <a:srgbClr val="000000"/>
                </a:solidFill>
                <a:ea typeface="Calibri"/>
              </a:rPr>
              <a:t>4* إعادة التأهيل بعد العمليات الجراحية وتبديل المفاصل </a:t>
            </a:r>
            <a:r>
              <a:rPr lang="ar-SY" b="1" dirty="0" err="1">
                <a:solidFill>
                  <a:srgbClr val="000000"/>
                </a:solidFill>
                <a:ea typeface="Calibri"/>
              </a:rPr>
              <a:t>والتحددات</a:t>
            </a:r>
            <a:r>
              <a:rPr lang="ar-SY" b="1" dirty="0">
                <a:solidFill>
                  <a:srgbClr val="000000"/>
                </a:solidFill>
                <a:ea typeface="Calibri"/>
              </a:rPr>
              <a:t> الحركية وتأهيل الكسور وعمليات البتر</a:t>
            </a:r>
            <a:endParaRPr lang="en-US" sz="1050" dirty="0">
              <a:ea typeface="Calibri"/>
              <a:cs typeface="Arial"/>
            </a:endParaRPr>
          </a:p>
          <a:p>
            <a:pPr marL="257175">
              <a:lnSpc>
                <a:spcPct val="115000"/>
              </a:lnSpc>
              <a:spcAft>
                <a:spcPts val="1000"/>
              </a:spcAft>
            </a:pPr>
            <a:r>
              <a:rPr lang="ar-SY" b="1" dirty="0">
                <a:solidFill>
                  <a:srgbClr val="000000"/>
                </a:solidFill>
                <a:ea typeface="Calibri"/>
              </a:rPr>
              <a:t>5* إعادة تأهيل الإصابات العصبية </a:t>
            </a:r>
            <a:endParaRPr lang="en-US" sz="1050" dirty="0">
              <a:ea typeface="Calibri"/>
              <a:cs typeface="Arial"/>
            </a:endParaRPr>
          </a:p>
          <a:p>
            <a:pPr marL="257175">
              <a:lnSpc>
                <a:spcPct val="115000"/>
              </a:lnSpc>
              <a:spcAft>
                <a:spcPts val="1000"/>
              </a:spcAft>
            </a:pPr>
            <a:r>
              <a:rPr lang="ar-SY" b="1" dirty="0">
                <a:solidFill>
                  <a:srgbClr val="000000"/>
                </a:solidFill>
                <a:ea typeface="Calibri"/>
              </a:rPr>
              <a:t>6* إعادة تأهيل إصابات الجهاز التنفسي</a:t>
            </a:r>
            <a:endParaRPr lang="en-US" sz="1050" dirty="0">
              <a:ea typeface="Calibri"/>
              <a:cs typeface="Arial"/>
            </a:endParaRPr>
          </a:p>
          <a:p>
            <a:pPr marL="257175">
              <a:lnSpc>
                <a:spcPct val="115000"/>
              </a:lnSpc>
              <a:spcAft>
                <a:spcPts val="1000"/>
              </a:spcAft>
            </a:pPr>
            <a:r>
              <a:rPr lang="ar-SY" b="1" dirty="0">
                <a:solidFill>
                  <a:srgbClr val="000000"/>
                </a:solidFill>
                <a:ea typeface="Calibri"/>
              </a:rPr>
              <a:t>7* إعادة تأهيل أمراض الأطفال و الشيخوخة</a:t>
            </a:r>
            <a:endParaRPr lang="en-US" sz="1050" dirty="0">
              <a:ea typeface="Calibri"/>
              <a:cs typeface="Arial"/>
            </a:endParaRPr>
          </a:p>
          <a:p>
            <a:r>
              <a:rPr lang="ar-SY" b="1" dirty="0">
                <a:solidFill>
                  <a:srgbClr val="000000"/>
                </a:solidFill>
                <a:ea typeface="Calibri"/>
              </a:rPr>
              <a:t>    8* إعادة تأهيل الإصابات الرياضية</a:t>
            </a:r>
            <a:endParaRPr lang="ar-SY"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1554"/>
            <a:ext cx="9144000" cy="2546132"/>
          </a:xfrm>
          <a:prstGeom prst="rect">
            <a:avLst/>
          </a:prstGeom>
        </p:spPr>
      </p:pic>
    </p:spTree>
    <p:extLst>
      <p:ext uri="{BB962C8B-B14F-4D97-AF65-F5344CB8AC3E}">
        <p14:creationId xmlns:p14="http://schemas.microsoft.com/office/powerpoint/2010/main" val="9190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arn(outVertical)">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0"/>
            <a:ext cx="9036496" cy="6984476"/>
          </a:xfrm>
          <a:prstGeom prst="rect">
            <a:avLst/>
          </a:prstGeom>
        </p:spPr>
        <p:txBody>
          <a:bodyPr wrap="square">
            <a:spAutoFit/>
          </a:bodyPr>
          <a:lstStyle/>
          <a:p>
            <a:pPr marL="257175">
              <a:lnSpc>
                <a:spcPct val="115000"/>
              </a:lnSpc>
              <a:spcAft>
                <a:spcPts val="1000"/>
              </a:spcAft>
            </a:pPr>
            <a:r>
              <a:rPr lang="ar-SY" b="1" dirty="0">
                <a:solidFill>
                  <a:srgbClr val="FF0000"/>
                </a:solidFill>
                <a:ea typeface="Calibri"/>
              </a:rPr>
              <a:t>الوسائل العلاجية:</a:t>
            </a:r>
            <a:endParaRPr lang="en-US" sz="1050" dirty="0">
              <a:ea typeface="Calibri"/>
              <a:cs typeface="Arial"/>
            </a:endParaRPr>
          </a:p>
          <a:p>
            <a:pPr marL="257175">
              <a:lnSpc>
                <a:spcPct val="115000"/>
              </a:lnSpc>
              <a:spcAft>
                <a:spcPts val="1000"/>
              </a:spcAft>
            </a:pPr>
            <a:r>
              <a:rPr lang="ar-SY" b="1" dirty="0">
                <a:solidFill>
                  <a:srgbClr val="000000"/>
                </a:solidFill>
                <a:ea typeface="Calibri"/>
              </a:rPr>
              <a:t>تعني استخدام مجموعة الإجراءات في علاج الأمراض والإصابات لمختلف أنسجة الجسم ويتم ذلك باليد أو بواسطة مواد وأدوات وأجهزة خاصة بذلك وتتضمن:</a:t>
            </a:r>
            <a:endParaRPr lang="en-US" sz="1050" dirty="0">
              <a:ea typeface="Calibri"/>
              <a:cs typeface="Arial"/>
            </a:endParaRPr>
          </a:p>
          <a:p>
            <a:pPr marL="257175">
              <a:lnSpc>
                <a:spcPct val="115000"/>
              </a:lnSpc>
              <a:spcAft>
                <a:spcPts val="1000"/>
              </a:spcAft>
            </a:pPr>
            <a:r>
              <a:rPr lang="ar-SY" b="1" dirty="0">
                <a:solidFill>
                  <a:srgbClr val="548DD4"/>
                </a:solidFill>
                <a:ea typeface="Calibri"/>
              </a:rPr>
              <a:t>1* وسائل حرارية: </a:t>
            </a:r>
            <a:r>
              <a:rPr lang="ar-SY" b="1" dirty="0">
                <a:solidFill>
                  <a:srgbClr val="000000"/>
                </a:solidFill>
                <a:ea typeface="Calibri"/>
              </a:rPr>
              <a:t>تتضمن وسائل الحرارة السطحية , والحرارة العميقة والبرودة.</a:t>
            </a:r>
            <a:endParaRPr lang="en-US" sz="1050" dirty="0">
              <a:ea typeface="Calibri"/>
              <a:cs typeface="Arial"/>
            </a:endParaRPr>
          </a:p>
          <a:p>
            <a:pPr marL="342900" lvl="0" indent="-342900">
              <a:lnSpc>
                <a:spcPct val="115000"/>
              </a:lnSpc>
              <a:spcAft>
                <a:spcPts val="1000"/>
              </a:spcAft>
              <a:buFont typeface="Arial"/>
              <a:buChar char="-"/>
            </a:pPr>
            <a:r>
              <a:rPr lang="ar-SY" b="1" dirty="0">
                <a:solidFill>
                  <a:srgbClr val="000000"/>
                </a:solidFill>
                <a:ea typeface="Calibri"/>
              </a:rPr>
              <a:t>وسائل الحرارة السطحية: مثل : الكمادات الحارة , شمع </a:t>
            </a:r>
            <a:r>
              <a:rPr lang="ar-SY" b="1" dirty="0" err="1">
                <a:solidFill>
                  <a:srgbClr val="000000"/>
                </a:solidFill>
                <a:ea typeface="Calibri"/>
              </a:rPr>
              <a:t>البارافين</a:t>
            </a:r>
            <a:r>
              <a:rPr lang="ar-SY" b="1" dirty="0">
                <a:solidFill>
                  <a:srgbClr val="000000"/>
                </a:solidFill>
                <a:ea typeface="Calibri"/>
              </a:rPr>
              <a:t> , والأشعة تحت الحمراء , ومغطس الماء الساخن</a:t>
            </a:r>
            <a:endParaRPr lang="en-US" sz="1050" dirty="0">
              <a:ea typeface="Calibri"/>
              <a:cs typeface="Arial"/>
            </a:endParaRPr>
          </a:p>
          <a:p>
            <a:pPr marL="342900" lvl="0" indent="-342900">
              <a:lnSpc>
                <a:spcPct val="115000"/>
              </a:lnSpc>
              <a:spcAft>
                <a:spcPts val="1000"/>
              </a:spcAft>
              <a:buFont typeface="Arial"/>
              <a:buChar char="-"/>
            </a:pPr>
            <a:r>
              <a:rPr lang="ar-SY" b="1" dirty="0">
                <a:solidFill>
                  <a:srgbClr val="000000"/>
                </a:solidFill>
                <a:ea typeface="Calibri"/>
              </a:rPr>
              <a:t>وسائل الحرارة العميقة :مثل : الأمواج فوق الصوت </a:t>
            </a:r>
            <a:r>
              <a:rPr lang="en-US" b="1" dirty="0">
                <a:solidFill>
                  <a:srgbClr val="000000"/>
                </a:solidFill>
                <a:ea typeface="Calibri"/>
                <a:cs typeface="Arial"/>
              </a:rPr>
              <a:t>US </a:t>
            </a:r>
            <a:r>
              <a:rPr lang="ar-SY" b="1" dirty="0">
                <a:solidFill>
                  <a:srgbClr val="000000"/>
                </a:solidFill>
                <a:ea typeface="Calibri"/>
              </a:rPr>
              <a:t> الأمواج القصيرة , الأمواج فائقة القصر(الميكروية)</a:t>
            </a:r>
            <a:endParaRPr lang="en-US" sz="1050" dirty="0">
              <a:ea typeface="Calibri"/>
              <a:cs typeface="Arial"/>
            </a:endParaRPr>
          </a:p>
          <a:p>
            <a:pPr marL="257175">
              <a:lnSpc>
                <a:spcPct val="115000"/>
              </a:lnSpc>
              <a:spcAft>
                <a:spcPts val="1000"/>
              </a:spcAft>
            </a:pPr>
            <a:r>
              <a:rPr lang="ar-SY" b="1" dirty="0">
                <a:solidFill>
                  <a:srgbClr val="548DD4"/>
                </a:solidFill>
                <a:ea typeface="Calibri"/>
              </a:rPr>
              <a:t>2* وسائل التنبيه الكهربائي(</a:t>
            </a:r>
            <a:r>
              <a:rPr lang="en-US" b="1" dirty="0">
                <a:solidFill>
                  <a:srgbClr val="548DD4"/>
                </a:solidFill>
                <a:ea typeface="Calibri"/>
                <a:cs typeface="Arial"/>
              </a:rPr>
              <a:t>Electro – Therapy</a:t>
            </a:r>
            <a:r>
              <a:rPr lang="ar-SY" b="1" dirty="0">
                <a:solidFill>
                  <a:srgbClr val="548DD4"/>
                </a:solidFill>
                <a:ea typeface="Calibri"/>
              </a:rPr>
              <a:t>) التي تتضمن:</a:t>
            </a:r>
            <a:endParaRPr lang="en-US" sz="1050" dirty="0">
              <a:ea typeface="Calibri"/>
              <a:cs typeface="Arial"/>
            </a:endParaRPr>
          </a:p>
          <a:p>
            <a:pPr marL="257175">
              <a:lnSpc>
                <a:spcPct val="115000"/>
              </a:lnSpc>
              <a:spcAft>
                <a:spcPts val="1000"/>
              </a:spcAft>
            </a:pPr>
            <a:r>
              <a:rPr lang="ar-SY" b="1" dirty="0">
                <a:solidFill>
                  <a:srgbClr val="000000"/>
                </a:solidFill>
                <a:ea typeface="Calibri"/>
              </a:rPr>
              <a:t>التنبيه الكهربائي </a:t>
            </a:r>
            <a:r>
              <a:rPr lang="ar-SY" b="1" dirty="0" err="1">
                <a:solidFill>
                  <a:srgbClr val="000000"/>
                </a:solidFill>
                <a:ea typeface="Calibri"/>
              </a:rPr>
              <a:t>التسكيني</a:t>
            </a:r>
            <a:r>
              <a:rPr lang="ar-SY" b="1" dirty="0">
                <a:solidFill>
                  <a:srgbClr val="000000"/>
                </a:solidFill>
                <a:ea typeface="Calibri"/>
              </a:rPr>
              <a:t> والتنبيه الكهربائي المستخدم للوقاية من </a:t>
            </a:r>
            <a:r>
              <a:rPr lang="ar-SY" b="1" dirty="0" err="1">
                <a:solidFill>
                  <a:srgbClr val="000000"/>
                </a:solidFill>
                <a:ea typeface="Calibri"/>
              </a:rPr>
              <a:t>االضمور</a:t>
            </a:r>
            <a:r>
              <a:rPr lang="ar-SY" b="1" dirty="0">
                <a:solidFill>
                  <a:srgbClr val="000000"/>
                </a:solidFill>
                <a:ea typeface="Calibri"/>
              </a:rPr>
              <a:t> العضلي.</a:t>
            </a:r>
            <a:endParaRPr lang="en-US" sz="1050" dirty="0">
              <a:ea typeface="Calibri"/>
              <a:cs typeface="Arial"/>
            </a:endParaRPr>
          </a:p>
          <a:p>
            <a:pPr marL="257175">
              <a:lnSpc>
                <a:spcPct val="115000"/>
              </a:lnSpc>
              <a:spcAft>
                <a:spcPts val="1000"/>
              </a:spcAft>
            </a:pPr>
            <a:r>
              <a:rPr lang="ar-SY" b="1" dirty="0">
                <a:solidFill>
                  <a:srgbClr val="548DD4"/>
                </a:solidFill>
                <a:ea typeface="Calibri"/>
              </a:rPr>
              <a:t>3* وسائل </a:t>
            </a:r>
            <a:r>
              <a:rPr lang="ar-SY" b="1" dirty="0" err="1">
                <a:solidFill>
                  <a:srgbClr val="548DD4"/>
                </a:solidFill>
                <a:ea typeface="Calibri"/>
              </a:rPr>
              <a:t>ميكانيكة</a:t>
            </a:r>
            <a:r>
              <a:rPr lang="ar-SY" b="1" dirty="0">
                <a:solidFill>
                  <a:srgbClr val="548DD4"/>
                </a:solidFill>
                <a:ea typeface="Calibri"/>
              </a:rPr>
              <a:t> والتي تتضمن:</a:t>
            </a:r>
            <a:endParaRPr lang="en-US" sz="1050" dirty="0">
              <a:ea typeface="Calibri"/>
              <a:cs typeface="Arial"/>
            </a:endParaRPr>
          </a:p>
          <a:p>
            <a:pPr marL="257175">
              <a:lnSpc>
                <a:spcPct val="115000"/>
              </a:lnSpc>
              <a:spcAft>
                <a:spcPts val="1000"/>
              </a:spcAft>
            </a:pPr>
            <a:r>
              <a:rPr lang="ar-SY" b="1" dirty="0">
                <a:solidFill>
                  <a:srgbClr val="000000"/>
                </a:solidFill>
                <a:ea typeface="Calibri"/>
              </a:rPr>
              <a:t>المساج و الشد </a:t>
            </a:r>
            <a:r>
              <a:rPr lang="ar-SY" b="1" dirty="0" err="1">
                <a:solidFill>
                  <a:srgbClr val="000000"/>
                </a:solidFill>
                <a:ea typeface="Calibri"/>
              </a:rPr>
              <a:t>الرقبي</a:t>
            </a:r>
            <a:r>
              <a:rPr lang="ar-SY" b="1" dirty="0">
                <a:solidFill>
                  <a:srgbClr val="000000"/>
                </a:solidFill>
                <a:ea typeface="Calibri"/>
              </a:rPr>
              <a:t> والقطني والتحريك المنفعل المستمر </a:t>
            </a:r>
            <a:r>
              <a:rPr lang="en-US" b="1" dirty="0">
                <a:solidFill>
                  <a:srgbClr val="000000"/>
                </a:solidFill>
                <a:ea typeface="Calibri"/>
                <a:cs typeface="Arial"/>
              </a:rPr>
              <a:t>CPM</a:t>
            </a:r>
            <a:endParaRPr lang="en-US" sz="1050" dirty="0">
              <a:ea typeface="Calibri"/>
              <a:cs typeface="Arial"/>
            </a:endParaRPr>
          </a:p>
          <a:p>
            <a:pPr marL="257175">
              <a:lnSpc>
                <a:spcPct val="115000"/>
              </a:lnSpc>
              <a:spcAft>
                <a:spcPts val="1000"/>
              </a:spcAft>
            </a:pPr>
            <a:r>
              <a:rPr lang="ar-SY" b="1" dirty="0">
                <a:solidFill>
                  <a:srgbClr val="548DD4"/>
                </a:solidFill>
                <a:ea typeface="Calibri"/>
              </a:rPr>
              <a:t>4*وسائل إضافية مثل:</a:t>
            </a:r>
            <a:endParaRPr lang="en-US" sz="1050" dirty="0">
              <a:ea typeface="Calibri"/>
              <a:cs typeface="Arial"/>
            </a:endParaRPr>
          </a:p>
          <a:p>
            <a:pPr marL="257175">
              <a:lnSpc>
                <a:spcPct val="115000"/>
              </a:lnSpc>
              <a:spcAft>
                <a:spcPts val="1000"/>
              </a:spcAft>
            </a:pPr>
            <a:r>
              <a:rPr lang="ar-SY" b="1" dirty="0">
                <a:solidFill>
                  <a:srgbClr val="000000"/>
                </a:solidFill>
                <a:ea typeface="Calibri"/>
              </a:rPr>
              <a:t>0 الليزر</a:t>
            </a:r>
            <a:endParaRPr lang="en-US" sz="1050" dirty="0">
              <a:ea typeface="Calibri"/>
              <a:cs typeface="Arial"/>
            </a:endParaRPr>
          </a:p>
          <a:p>
            <a:pPr marL="257175">
              <a:lnSpc>
                <a:spcPct val="115000"/>
              </a:lnSpc>
              <a:spcAft>
                <a:spcPts val="1000"/>
              </a:spcAft>
            </a:pPr>
            <a:r>
              <a:rPr lang="ar-SY" b="1" dirty="0">
                <a:solidFill>
                  <a:srgbClr val="000000"/>
                </a:solidFill>
                <a:ea typeface="Calibri"/>
              </a:rPr>
              <a:t>0استخدام التنبيه الكهربائي و الأمواج فوق الصوتية لتشريد بعض الأدوية</a:t>
            </a:r>
            <a:endParaRPr lang="en-US" sz="1050" dirty="0">
              <a:ea typeface="Calibri"/>
              <a:cs typeface="Arial"/>
            </a:endParaRPr>
          </a:p>
          <a:p>
            <a:pPr marL="257175">
              <a:lnSpc>
                <a:spcPct val="115000"/>
              </a:lnSpc>
              <a:spcAft>
                <a:spcPts val="1000"/>
              </a:spcAft>
            </a:pPr>
            <a:r>
              <a:rPr lang="ar-SY" b="1" dirty="0">
                <a:solidFill>
                  <a:srgbClr val="548DD4"/>
                </a:solidFill>
                <a:ea typeface="Calibri"/>
              </a:rPr>
              <a:t>5* العلاج المائي(</a:t>
            </a:r>
            <a:r>
              <a:rPr lang="en-US" b="1" dirty="0">
                <a:solidFill>
                  <a:srgbClr val="548DD4"/>
                </a:solidFill>
                <a:ea typeface="Calibri"/>
                <a:cs typeface="Arial"/>
              </a:rPr>
              <a:t>Hydro – Therapy</a:t>
            </a:r>
            <a:r>
              <a:rPr lang="ar-SY" b="1" dirty="0">
                <a:solidFill>
                  <a:srgbClr val="548DD4"/>
                </a:solidFill>
                <a:ea typeface="Calibri"/>
              </a:rPr>
              <a:t>)</a:t>
            </a:r>
            <a:endParaRPr lang="en-US" sz="1050" dirty="0">
              <a:ea typeface="Calibri"/>
              <a:cs typeface="Arial"/>
            </a:endParaRPr>
          </a:p>
          <a:p>
            <a:pPr marL="257175">
              <a:lnSpc>
                <a:spcPct val="115000"/>
              </a:lnSpc>
              <a:spcAft>
                <a:spcPts val="1000"/>
              </a:spcAft>
            </a:pPr>
            <a:r>
              <a:rPr lang="ar-SY" b="1" dirty="0">
                <a:solidFill>
                  <a:srgbClr val="548DD4"/>
                </a:solidFill>
                <a:ea typeface="Calibri"/>
              </a:rPr>
              <a:t>6*التمارين العلاجية</a:t>
            </a:r>
            <a:r>
              <a:rPr lang="en-US" b="1" dirty="0">
                <a:solidFill>
                  <a:srgbClr val="548DD4"/>
                </a:solidFill>
                <a:ea typeface="Calibri"/>
                <a:cs typeface="Arial"/>
              </a:rPr>
              <a:t>(Exercise- Treatment)</a:t>
            </a:r>
            <a:endParaRPr lang="en-US" sz="1050" dirty="0">
              <a:ea typeface="Calibri"/>
              <a:cs typeface="Arial"/>
            </a:endParaRPr>
          </a:p>
          <a:p>
            <a:pPr marL="257175">
              <a:lnSpc>
                <a:spcPct val="115000"/>
              </a:lnSpc>
              <a:spcAft>
                <a:spcPts val="1000"/>
              </a:spcAft>
            </a:pPr>
            <a:r>
              <a:rPr lang="ar-SY" b="1" dirty="0">
                <a:solidFill>
                  <a:srgbClr val="548DD4"/>
                </a:solidFill>
                <a:ea typeface="Calibri"/>
              </a:rPr>
              <a:t> </a:t>
            </a:r>
            <a:endParaRPr lang="en-US" sz="1050" dirty="0">
              <a:ea typeface="Calibri"/>
              <a:cs typeface="Arial"/>
            </a:endParaRPr>
          </a:p>
        </p:txBody>
      </p:sp>
    </p:spTree>
    <p:extLst>
      <p:ext uri="{BB962C8B-B14F-4D97-AF65-F5344CB8AC3E}">
        <p14:creationId xmlns:p14="http://schemas.microsoft.com/office/powerpoint/2010/main" val="402941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xEl>
                                              <p:pRg st="13" end="13"/>
                                            </p:txEl>
                                          </p:spTgt>
                                        </p:tgtEl>
                                        <p:attrNameLst>
                                          <p:attrName>style.visibility</p:attrName>
                                        </p:attrNameLst>
                                      </p:cBhvr>
                                      <p:to>
                                        <p:strVal val="visible"/>
                                      </p:to>
                                    </p:set>
                                    <p:animEffect transition="in" filter="fade">
                                      <p:cBhvr>
                                        <p:cTn id="98" dur="1000"/>
                                        <p:tgtEl>
                                          <p:spTgt spid="2">
                                            <p:txEl>
                                              <p:pRg st="13" end="13"/>
                                            </p:txEl>
                                          </p:spTgt>
                                        </p:tgtEl>
                                      </p:cBhvr>
                                    </p:animEffect>
                                    <p:anim calcmode="lin" valueType="num">
                                      <p:cBhvr>
                                        <p:cTn id="9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1903</Words>
  <Application>Microsoft Office PowerPoint</Application>
  <PresentationFormat>عرض على الشاشة (4:3)</PresentationFormat>
  <Paragraphs>113</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آﻻء الهبيان</cp:lastModifiedBy>
  <cp:revision>28</cp:revision>
  <dcterms:created xsi:type="dcterms:W3CDTF">2019-03-09T22:11:57Z</dcterms:created>
  <dcterms:modified xsi:type="dcterms:W3CDTF">2019-03-10T16:04:21Z</dcterms:modified>
</cp:coreProperties>
</file>