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0"/>
  </p:notesMasterIdLst>
  <p:sldIdLst>
    <p:sldId id="334" r:id="rId2"/>
    <p:sldId id="260" r:id="rId3"/>
    <p:sldId id="261" r:id="rId4"/>
    <p:sldId id="274" r:id="rId5"/>
    <p:sldId id="278" r:id="rId6"/>
    <p:sldId id="279" r:id="rId7"/>
    <p:sldId id="350" r:id="rId8"/>
    <p:sldId id="281" r:id="rId9"/>
    <p:sldId id="313" r:id="rId10"/>
    <p:sldId id="282" r:id="rId11"/>
    <p:sldId id="275" r:id="rId12"/>
    <p:sldId id="284" r:id="rId13"/>
    <p:sldId id="289" r:id="rId14"/>
    <p:sldId id="333" r:id="rId15"/>
    <p:sldId id="335" r:id="rId16"/>
    <p:sldId id="287" r:id="rId17"/>
    <p:sldId id="288" r:id="rId18"/>
    <p:sldId id="283" r:id="rId19"/>
    <p:sldId id="290" r:id="rId20"/>
    <p:sldId id="291" r:id="rId21"/>
    <p:sldId id="292" r:id="rId22"/>
    <p:sldId id="293" r:id="rId23"/>
    <p:sldId id="294" r:id="rId24"/>
    <p:sldId id="297" r:id="rId25"/>
    <p:sldId id="315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6" r:id="rId41"/>
    <p:sldId id="317" r:id="rId42"/>
    <p:sldId id="318" r:id="rId43"/>
    <p:sldId id="336" r:id="rId44"/>
    <p:sldId id="319" r:id="rId45"/>
    <p:sldId id="320" r:id="rId46"/>
    <p:sldId id="321" r:id="rId47"/>
    <p:sldId id="322" r:id="rId48"/>
    <p:sldId id="337" r:id="rId49"/>
    <p:sldId id="323" r:id="rId50"/>
    <p:sldId id="324" r:id="rId51"/>
    <p:sldId id="325" r:id="rId52"/>
    <p:sldId id="326" r:id="rId53"/>
    <p:sldId id="327" r:id="rId54"/>
    <p:sldId id="328" r:id="rId55"/>
    <p:sldId id="351" r:id="rId56"/>
    <p:sldId id="332" r:id="rId57"/>
    <p:sldId id="340" r:id="rId58"/>
    <p:sldId id="341" r:id="rId59"/>
    <p:sldId id="344" r:id="rId60"/>
    <p:sldId id="346" r:id="rId61"/>
    <p:sldId id="331" r:id="rId62"/>
    <p:sldId id="342" r:id="rId63"/>
    <p:sldId id="343" r:id="rId64"/>
    <p:sldId id="349" r:id="rId65"/>
    <p:sldId id="347" r:id="rId66"/>
    <p:sldId id="285" r:id="rId67"/>
    <p:sldId id="339" r:id="rId68"/>
    <p:sldId id="348" r:id="rId69"/>
  </p:sldIdLst>
  <p:sldSz cx="9144000" cy="6858000" type="screen4x3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5DE"/>
    <a:srgbClr val="0FA9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0" d="100"/>
          <a:sy n="60" d="100"/>
        </p:scale>
        <p:origin x="-165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AE0846-80D1-453F-8D8D-704171DAB3B1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1034865-BB2D-4AAA-8C09-8F62FAAADB3E}" type="slidenum">
              <a:rPr lang="ar-SY" smtClean="0"/>
              <a:pPr/>
              <a:t>‹#›</a:t>
            </a:fld>
            <a:endParaRPr lang="ar-S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1033E-B58F-4144-9D6F-B2DF00B60151}" type="slidenum">
              <a:rPr lang="ar-SA" smtClean="0"/>
              <a:pPr/>
              <a:t>4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08F35-AD0E-4940-A75B-50109DFCADC3}" type="datetimeFigureOut">
              <a:rPr lang="ar-SY" smtClean="0"/>
              <a:pPr/>
              <a:t>13/07/1440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CCC0C-465D-4229-8C69-C94568B76577}" type="slidenum">
              <a:rPr lang="ar-SY" smtClean="0"/>
              <a:pPr/>
              <a:t>‹#›</a:t>
            </a:fld>
            <a:endParaRPr lang="ar-S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dawi.com/journals/jbe/2015/357627/" TargetMode="External"/><Relationship Id="rId2" Type="http://schemas.openxmlformats.org/officeDocument/2006/relationships/hyperlink" Target="https://www.nap.edu/read/10956/chapter/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6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64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90800" y="1371600"/>
            <a:ext cx="8229600" cy="1143000"/>
          </a:xfrm>
        </p:spPr>
        <p:txBody>
          <a:bodyPr>
            <a:normAutofit/>
          </a:bodyPr>
          <a:lstStyle/>
          <a:p>
            <a:r>
              <a:rPr lang="ar-SY" sz="3600" b="1" i="1" u="sng" dirty="0" smtClean="0">
                <a:solidFill>
                  <a:srgbClr val="FF0000"/>
                </a:solidFill>
              </a:rPr>
              <a:t>التغذية الصحية لمريض السكري </a:t>
            </a:r>
            <a:endParaRPr lang="ar-SY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2286000"/>
            <a:ext cx="7924800" cy="4191000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ar-SY" sz="8800" b="1" dirty="0" smtClean="0">
                <a:solidFill>
                  <a:srgbClr val="FFFF00"/>
                </a:solidFill>
              </a:rPr>
              <a:t>    </a:t>
            </a:r>
            <a:r>
              <a:rPr lang="ar-SY" sz="7200" b="1" u="sng" dirty="0" smtClean="0">
                <a:solidFill>
                  <a:srgbClr val="FFFF00"/>
                </a:solidFill>
              </a:rPr>
              <a:t>الحمية</a:t>
            </a:r>
            <a:endParaRPr lang="ar-SY" sz="8800" u="sng" dirty="0" smtClean="0">
              <a:solidFill>
                <a:prstClr val="white"/>
              </a:solidFill>
            </a:endParaRPr>
          </a:p>
          <a:p>
            <a:endParaRPr lang="ar-SY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25"/>
            <a:ext cx="4146687" cy="68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33800"/>
            <a:ext cx="36576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1"/>
            <a:ext cx="1524000" cy="153157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Autofit/>
          </a:bodyPr>
          <a:lstStyle/>
          <a:p>
            <a:endParaRPr lang="ar-SY" sz="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algn="ctr" rtl="0"/>
            <a:r>
              <a:rPr lang="fr-FR" sz="4400" b="1" dirty="0" smtClean="0">
                <a:solidFill>
                  <a:srgbClr val="FFFF00"/>
                </a:solidFill>
              </a:rPr>
              <a:t>There </a:t>
            </a:r>
            <a:r>
              <a:rPr lang="en-US" sz="4400" b="1" dirty="0" smtClean="0">
                <a:solidFill>
                  <a:srgbClr val="FFFF00"/>
                </a:solidFill>
              </a:rPr>
              <a:t>is not an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ideal percentage </a:t>
            </a:r>
            <a:r>
              <a:rPr lang="en-US" sz="4400" b="1" dirty="0" smtClean="0">
                <a:solidFill>
                  <a:srgbClr val="FFFF00"/>
                </a:solidFill>
              </a:rPr>
              <a:t>of calories from carbohydrate, protein, and fat for all </a:t>
            </a:r>
            <a:r>
              <a:rPr lang="fr-FR" sz="4400" b="1" dirty="0" smtClean="0">
                <a:solidFill>
                  <a:srgbClr val="FFFF00"/>
                </a:solidFill>
              </a:rPr>
              <a:t>people </a:t>
            </a:r>
            <a:r>
              <a:rPr lang="fr-FR" sz="4400" b="1" dirty="0" err="1" smtClean="0">
                <a:solidFill>
                  <a:srgbClr val="FFFF00"/>
                </a:solidFill>
              </a:rPr>
              <a:t>with</a:t>
            </a:r>
            <a:r>
              <a:rPr lang="fr-FR" sz="4400" b="1" dirty="0" smtClean="0">
                <a:solidFill>
                  <a:srgbClr val="FFFF00"/>
                </a:solidFill>
              </a:rPr>
              <a:t>  </a:t>
            </a:r>
            <a:r>
              <a:rPr lang="fr-FR" sz="4400" b="1" dirty="0" err="1" smtClean="0">
                <a:solidFill>
                  <a:srgbClr val="FFFF00"/>
                </a:solidFill>
              </a:rPr>
              <a:t>diabetes</a:t>
            </a:r>
            <a:r>
              <a:rPr lang="fr-FR" dirty="0" smtClean="0">
                <a:solidFill>
                  <a:srgbClr val="FFFF00"/>
                </a:solidFill>
              </a:rPr>
              <a:t>.</a:t>
            </a:r>
            <a:r>
              <a:rPr lang="fr-FR" dirty="0" smtClean="0"/>
              <a:t> </a:t>
            </a:r>
            <a:r>
              <a:rPr lang="fr-FR" sz="4000" b="1" dirty="0" smtClean="0">
                <a:solidFill>
                  <a:srgbClr val="FFFF00"/>
                </a:solidFill>
              </a:rPr>
              <a:t>and </a:t>
            </a:r>
            <a:r>
              <a:rPr lang="fr-FR" sz="4000" b="1" dirty="0" err="1" smtClean="0">
                <a:solidFill>
                  <a:srgbClr val="FFFF00"/>
                </a:solidFill>
              </a:rPr>
              <a:t>meal</a:t>
            </a:r>
            <a:r>
              <a:rPr lang="fr-FR" sz="4000" b="1" dirty="0" smtClean="0">
                <a:solidFill>
                  <a:srgbClr val="FFFF00"/>
                </a:solidFill>
              </a:rPr>
              <a:t> planning</a:t>
            </a:r>
          </a:p>
          <a:p>
            <a:pPr algn="ctr" rtl="0">
              <a:buNone/>
            </a:pPr>
            <a:r>
              <a:rPr lang="fr-FR" sz="4000" b="1" dirty="0" smtClean="0">
                <a:solidFill>
                  <a:srgbClr val="FFFF00"/>
                </a:solidFill>
              </a:rPr>
              <a:t>  </a:t>
            </a:r>
            <a:r>
              <a:rPr lang="fr-FR" sz="4000" b="1" dirty="0" err="1" smtClean="0">
                <a:solidFill>
                  <a:srgbClr val="FFFF00"/>
                </a:solidFill>
              </a:rPr>
              <a:t>should</a:t>
            </a:r>
            <a:r>
              <a:rPr lang="fr-FR" sz="4000" b="1" dirty="0" smtClean="0">
                <a:solidFill>
                  <a:srgbClr val="FFFF00"/>
                </a:solidFill>
              </a:rPr>
              <a:t> </a:t>
            </a:r>
            <a:r>
              <a:rPr lang="fr-FR" sz="4000" b="1" u="sng" dirty="0" err="1" smtClean="0">
                <a:solidFill>
                  <a:srgbClr val="FFFF00"/>
                </a:solidFill>
              </a:rPr>
              <a:t>be</a:t>
            </a:r>
            <a:r>
              <a:rPr lang="fr-FR" sz="4000" b="1" u="sng" dirty="0" smtClean="0">
                <a:solidFill>
                  <a:srgbClr val="FFFF00"/>
                </a:solidFill>
              </a:rPr>
              <a:t>  </a:t>
            </a:r>
            <a:r>
              <a:rPr lang="fr-FR" sz="4800" b="1" i="1" u="sng" dirty="0" err="1" smtClean="0">
                <a:solidFill>
                  <a:srgbClr val="FFFF00"/>
                </a:solidFill>
              </a:rPr>
              <a:t>individualized</a:t>
            </a:r>
            <a:r>
              <a:rPr lang="fr-FR" dirty="0" smtClean="0"/>
              <a:t>.</a:t>
            </a:r>
            <a:endParaRPr lang="fr-FR" dirty="0" smtClean="0">
              <a:solidFill>
                <a:srgbClr val="FFFF00"/>
              </a:solidFill>
            </a:endParaRPr>
          </a:p>
          <a:p>
            <a:pPr algn="ctr" rtl="0"/>
            <a:endParaRPr lang="ar-SY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073" y="4352205"/>
            <a:ext cx="3017927" cy="166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995987"/>
            <a:ext cx="173797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0" y="1524000"/>
            <a:ext cx="8229600" cy="5340927"/>
          </a:xfrm>
        </p:spPr>
        <p:txBody>
          <a:bodyPr>
            <a:noAutofit/>
          </a:bodyPr>
          <a:lstStyle/>
          <a:p>
            <a:pPr marL="514350" indent="-514350" algn="r">
              <a:buFont typeface="+mj-lt"/>
              <a:buAutoNum type="arabicPeriod"/>
            </a:pPr>
            <a:r>
              <a:rPr lang="ar-SA" sz="3200" b="1" dirty="0" smtClean="0"/>
              <a:t>تحسين الصحة</a:t>
            </a:r>
            <a:r>
              <a:rPr lang="ar-SY" sz="3200" b="1" dirty="0"/>
              <a:t>.</a:t>
            </a:r>
            <a:endParaRPr lang="ar-SA" sz="3200" b="1" dirty="0"/>
          </a:p>
          <a:p>
            <a:pPr marL="514350" indent="-514350" algn="r">
              <a:buFont typeface="+mj-lt"/>
              <a:buAutoNum type="arabicPeriod"/>
            </a:pPr>
            <a:r>
              <a:rPr lang="ar-SA" sz="3200" b="1" dirty="0"/>
              <a:t>تنظيم السكر في </a:t>
            </a:r>
            <a:r>
              <a:rPr lang="ar-SA" sz="3200" b="1" dirty="0" smtClean="0"/>
              <a:t>الدم</a:t>
            </a:r>
            <a:r>
              <a:rPr lang="ar-SY" sz="3200" b="1" dirty="0" smtClean="0"/>
              <a:t>.</a:t>
            </a:r>
            <a:endParaRPr lang="ar-SA" sz="3200" b="1" dirty="0"/>
          </a:p>
          <a:p>
            <a:pPr marL="514350" indent="-514350" algn="r">
              <a:buFont typeface="+mj-lt"/>
              <a:buAutoNum type="arabicPeriod"/>
            </a:pPr>
            <a:r>
              <a:rPr lang="ar-SA" sz="3200" b="1" dirty="0"/>
              <a:t>منع الزيادة أوالنقص في سكر الدم </a:t>
            </a:r>
            <a:r>
              <a:rPr lang="ar-SY" sz="3200" b="1" dirty="0" err="1" smtClean="0"/>
              <a:t>.</a:t>
            </a:r>
            <a:r>
              <a:rPr lang="ar-SA" sz="3200" b="1" dirty="0" smtClean="0"/>
              <a:t> </a:t>
            </a:r>
            <a:endParaRPr lang="ar-SA" sz="3200" b="1" dirty="0"/>
          </a:p>
          <a:p>
            <a:pPr marL="514350" indent="-514350" algn="r">
              <a:buFont typeface="+mj-lt"/>
              <a:buAutoNum type="arabicPeriod"/>
            </a:pPr>
            <a:r>
              <a:rPr lang="ar-SA" sz="3200" b="1" dirty="0"/>
              <a:t>خفض نسبة الخطر من السمنة واضطراب </a:t>
            </a:r>
            <a:r>
              <a:rPr lang="ar-SA" sz="3200" b="1" dirty="0" smtClean="0"/>
              <a:t>الدهون وارتفاع ضغط الدم</a:t>
            </a:r>
            <a:r>
              <a:rPr lang="ar-SY" sz="3200" b="1" dirty="0" smtClean="0"/>
              <a:t>.</a:t>
            </a:r>
            <a:endParaRPr lang="ar-SA" sz="3200" b="1" dirty="0"/>
          </a:p>
          <a:p>
            <a:pPr marL="514350" indent="-514350" algn="r">
              <a:buFont typeface="+mj-lt"/>
              <a:buAutoNum type="arabicPeriod"/>
            </a:pPr>
            <a:r>
              <a:rPr lang="ar-SA" sz="3200" b="1" dirty="0"/>
              <a:t>تقديم السعرات الحرارية اللازمة للحفاظ أوالوصول إلى الجسم </a:t>
            </a:r>
            <a:r>
              <a:rPr lang="ar-SA" sz="3200" b="1" dirty="0" smtClean="0"/>
              <a:t>المثالي</a:t>
            </a:r>
            <a:r>
              <a:rPr lang="ar-SY" sz="3200" b="1" dirty="0" smtClean="0"/>
              <a:t>.</a:t>
            </a:r>
            <a:endParaRPr lang="ar-SA" sz="3200" b="1" dirty="0"/>
          </a:p>
          <a:p>
            <a:pPr marL="514350" indent="-514350" algn="r">
              <a:buFont typeface="+mj-lt"/>
              <a:buAutoNum type="arabicPeriod"/>
            </a:pPr>
            <a:r>
              <a:rPr lang="ar-SA" sz="3200" b="1" dirty="0"/>
              <a:t>منع حدوث أوتقليل فرص حدوث </a:t>
            </a:r>
            <a:r>
              <a:rPr lang="ar-SA" sz="3200" b="1" dirty="0" smtClean="0"/>
              <a:t>المضاعفات</a:t>
            </a:r>
            <a:r>
              <a:rPr lang="ar-SY" sz="3200" b="1" dirty="0" smtClean="0"/>
              <a:t>.</a:t>
            </a:r>
            <a:endParaRPr lang="ar-SA" sz="3200" b="1" dirty="0"/>
          </a:p>
          <a:p>
            <a:pPr algn="r"/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04800"/>
            <a:ext cx="1447799" cy="9144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85800" y="30480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أهداف التغذية الصحية لمرضى السكري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3069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608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4456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Goals of Nutrition Therapy for Adults </a:t>
            </a:r>
            <a:r>
              <a:rPr lang="fr-FR" b="1" i="1" dirty="0" err="1" smtClean="0">
                <a:solidFill>
                  <a:srgbClr val="FF0000"/>
                </a:solidFill>
              </a:rPr>
              <a:t>With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</a:rPr>
              <a:t>Diabetes</a:t>
            </a:r>
            <a:r>
              <a:rPr lang="fr-FR" dirty="0" smtClean="0">
                <a:solidFill>
                  <a:srgbClr val="FFFF00"/>
                </a:solidFill>
              </a:rPr>
              <a:t/>
            </a:r>
            <a:br>
              <a:rPr lang="fr-FR" dirty="0" smtClean="0">
                <a:solidFill>
                  <a:srgbClr val="FFFF00"/>
                </a:solidFill>
              </a:rPr>
            </a:b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>
                <a:solidFill>
                  <a:srgbClr val="FFFF00"/>
                </a:solidFill>
              </a:rPr>
              <a:t>2. To address individual nutrition needs based on personal and cultural preferences, </a:t>
            </a:r>
            <a:r>
              <a:rPr lang="fr-FR" dirty="0" err="1" smtClean="0">
                <a:solidFill>
                  <a:srgbClr val="FFFF00"/>
                </a:solidFill>
              </a:rPr>
              <a:t>health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literacy</a:t>
            </a:r>
            <a:r>
              <a:rPr lang="fr-FR" dirty="0" smtClean="0">
                <a:solidFill>
                  <a:srgbClr val="FFFF00"/>
                </a:solidFill>
              </a:rPr>
              <a:t> and </a:t>
            </a:r>
            <a:r>
              <a:rPr lang="fr-FR" dirty="0" err="1" smtClean="0">
                <a:solidFill>
                  <a:srgbClr val="FFFF00"/>
                </a:solidFill>
              </a:rPr>
              <a:t>numeracy</a:t>
            </a:r>
            <a:r>
              <a:rPr lang="fr-FR" dirty="0" smtClean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access to healthful foods, willingness and ability to make behavioral changes, and barriers to change</a:t>
            </a:r>
          </a:p>
          <a:p>
            <a:pPr algn="l" rtl="0"/>
            <a:r>
              <a:rPr lang="en-US" dirty="0" smtClean="0">
                <a:solidFill>
                  <a:srgbClr val="FFFF00"/>
                </a:solidFill>
              </a:rPr>
              <a:t>3. To maintain the pleasure of eating by </a:t>
            </a:r>
            <a:r>
              <a:rPr lang="fr-FR" dirty="0" err="1" smtClean="0">
                <a:solidFill>
                  <a:srgbClr val="FFFF00"/>
                </a:solidFill>
              </a:rPr>
              <a:t>providing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nonjudgmental</a:t>
            </a:r>
            <a:r>
              <a:rPr lang="fr-FR" dirty="0" smtClean="0">
                <a:solidFill>
                  <a:srgbClr val="FFFF00"/>
                </a:solidFill>
              </a:rPr>
              <a:t> messages about </a:t>
            </a:r>
            <a:r>
              <a:rPr lang="fr-FR" dirty="0" err="1" smtClean="0">
                <a:solidFill>
                  <a:srgbClr val="FFFF00"/>
                </a:solidFill>
              </a:rPr>
              <a:t>food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choices</a:t>
            </a:r>
            <a:endParaRPr lang="fr-FR" dirty="0" smtClean="0">
              <a:solidFill>
                <a:srgbClr val="FFFF00"/>
              </a:solidFill>
            </a:endParaRPr>
          </a:p>
          <a:p>
            <a:pPr algn="l" rtl="0"/>
            <a:r>
              <a:rPr lang="en-US" dirty="0" smtClean="0">
                <a:solidFill>
                  <a:srgbClr val="FFFF00"/>
                </a:solidFill>
              </a:rPr>
              <a:t>4. To provide an individual with diabetes the practical tools for developing healthy eating patterns </a:t>
            </a:r>
            <a:r>
              <a:rPr lang="en-US" b="1" i="1" dirty="0" smtClean="0">
                <a:solidFill>
                  <a:srgbClr val="00B050"/>
                </a:solidFill>
              </a:rPr>
              <a:t>rather than </a:t>
            </a:r>
            <a:r>
              <a:rPr lang="fr-FR" dirty="0" err="1" smtClean="0">
                <a:solidFill>
                  <a:srgbClr val="FFFF00"/>
                </a:solidFill>
              </a:rPr>
              <a:t>focusing</a:t>
            </a:r>
            <a:r>
              <a:rPr lang="fr-FR" dirty="0" smtClean="0">
                <a:solidFill>
                  <a:srgbClr val="FFFF00"/>
                </a:solidFill>
              </a:rPr>
              <a:t> on </a:t>
            </a:r>
            <a:r>
              <a:rPr lang="fr-FR" dirty="0" err="1" smtClean="0">
                <a:solidFill>
                  <a:srgbClr val="FFFF00"/>
                </a:solidFill>
              </a:rPr>
              <a:t>individual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macronutrients</a:t>
            </a:r>
            <a:r>
              <a:rPr lang="fr-FR" dirty="0" smtClean="0">
                <a:solidFill>
                  <a:srgbClr val="FFFF00"/>
                </a:solidFill>
              </a:rPr>
              <a:t>, </a:t>
            </a:r>
            <a:r>
              <a:rPr lang="fr-FR" dirty="0" err="1" smtClean="0">
                <a:solidFill>
                  <a:srgbClr val="FFFF00"/>
                </a:solidFill>
              </a:rPr>
              <a:t>micronutrients</a:t>
            </a:r>
            <a:r>
              <a:rPr lang="fr-FR" dirty="0" smtClean="0">
                <a:solidFill>
                  <a:srgbClr val="FFFF00"/>
                </a:solidFill>
              </a:rPr>
              <a:t>, or single </a:t>
            </a:r>
            <a:r>
              <a:rPr lang="fr-FR" dirty="0" err="1" smtClean="0">
                <a:solidFill>
                  <a:srgbClr val="FFFF00"/>
                </a:solidFill>
              </a:rPr>
              <a:t>foods</a:t>
            </a:r>
            <a:endParaRPr lang="ar-SY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6291087"/>
            <a:ext cx="1143000" cy="5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8762"/>
          </a:xfrm>
        </p:spPr>
        <p:txBody>
          <a:bodyPr>
            <a:normAutofit/>
          </a:bodyPr>
          <a:lstStyle/>
          <a:p>
            <a:endParaRPr lang="ar-SY" sz="7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762000"/>
            <a:ext cx="8915400" cy="5791200"/>
          </a:xfrm>
        </p:spPr>
        <p:txBody>
          <a:bodyPr>
            <a:normAutofit/>
          </a:bodyPr>
          <a:lstStyle/>
          <a:p>
            <a:pPr algn="ctr" rtl="0"/>
            <a:r>
              <a:rPr lang="en-US" sz="4400" dirty="0" smtClean="0">
                <a:solidFill>
                  <a:srgbClr val="FFFF00"/>
                </a:solidFill>
              </a:rPr>
              <a:t>For many individuals with diabetes, </a:t>
            </a:r>
            <a:r>
              <a:rPr lang="en-US" sz="4400" b="1" dirty="0" smtClean="0">
                <a:solidFill>
                  <a:srgbClr val="FFFF00"/>
                </a:solidFill>
              </a:rPr>
              <a:t>the </a:t>
            </a:r>
            <a:r>
              <a:rPr lang="en-US" sz="4800" b="1" i="1" dirty="0" smtClean="0">
                <a:solidFill>
                  <a:srgbClr val="FFFF00"/>
                </a:solidFill>
              </a:rPr>
              <a:t>most challenging </a:t>
            </a:r>
            <a:r>
              <a:rPr lang="en-US" sz="4400" b="1" dirty="0" smtClean="0">
                <a:solidFill>
                  <a:srgbClr val="FFFF00"/>
                </a:solidFill>
              </a:rPr>
              <a:t>part of the </a:t>
            </a:r>
            <a:r>
              <a:rPr lang="en-US" sz="4400" dirty="0" smtClean="0">
                <a:solidFill>
                  <a:srgbClr val="FFFF00"/>
                </a:solidFill>
              </a:rPr>
              <a:t>treatment plan is determining </a:t>
            </a:r>
            <a:r>
              <a:rPr lang="en-US" sz="6000" b="1" i="1" dirty="0" smtClean="0">
                <a:solidFill>
                  <a:srgbClr val="92D050"/>
                </a:solidFill>
              </a:rPr>
              <a:t>what to eat and </a:t>
            </a:r>
            <a:r>
              <a:rPr lang="fr-FR" sz="6000" b="1" i="1" dirty="0" err="1" smtClean="0">
                <a:solidFill>
                  <a:srgbClr val="92D050"/>
                </a:solidFill>
              </a:rPr>
              <a:t>following</a:t>
            </a:r>
            <a:r>
              <a:rPr lang="fr-FR" sz="6000" b="1" i="1" dirty="0" smtClean="0">
                <a:solidFill>
                  <a:srgbClr val="92D050"/>
                </a:solidFill>
              </a:rPr>
              <a:t> a </a:t>
            </a:r>
            <a:r>
              <a:rPr lang="fr-FR" sz="6000" b="1" i="1" dirty="0" err="1" smtClean="0">
                <a:solidFill>
                  <a:srgbClr val="92D050"/>
                </a:solidFill>
              </a:rPr>
              <a:t>meal</a:t>
            </a:r>
            <a:r>
              <a:rPr lang="fr-FR" sz="6000" b="1" i="1" dirty="0" smtClean="0">
                <a:solidFill>
                  <a:srgbClr val="92D050"/>
                </a:solidFill>
              </a:rPr>
              <a:t> plan</a:t>
            </a:r>
            <a:r>
              <a:rPr lang="fr-FR" sz="4400" b="1" dirty="0" smtClean="0">
                <a:solidFill>
                  <a:srgbClr val="FFFF00"/>
                </a:solidFill>
              </a:rPr>
              <a:t>.</a:t>
            </a:r>
            <a:endParaRPr lang="ar-SY" sz="4400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572000"/>
            <a:ext cx="2514600" cy="13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5995987"/>
            <a:ext cx="173797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2562"/>
          </a:xfrm>
        </p:spPr>
        <p:txBody>
          <a:bodyPr>
            <a:normAutofit fontScale="90000"/>
          </a:bodyPr>
          <a:lstStyle/>
          <a:p>
            <a:r>
              <a:rPr lang="en-US" sz="600" dirty="0" smtClean="0"/>
              <a:t>s</a:t>
            </a:r>
            <a:endParaRPr lang="ar-SY" sz="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algn="ctr" rtl="0"/>
            <a:r>
              <a:rPr lang="fr-FR" sz="4800" b="1" dirty="0" err="1" smtClean="0">
                <a:solidFill>
                  <a:srgbClr val="92D050"/>
                </a:solidFill>
              </a:rPr>
              <a:t>medical</a:t>
            </a:r>
            <a:r>
              <a:rPr lang="fr-FR" sz="4800" b="1" dirty="0" smtClean="0">
                <a:solidFill>
                  <a:srgbClr val="92D050"/>
                </a:solidFill>
              </a:rPr>
              <a:t> nutrition </a:t>
            </a:r>
            <a:r>
              <a:rPr lang="fr-FR" sz="4800" b="1" dirty="0" err="1" smtClean="0">
                <a:solidFill>
                  <a:srgbClr val="92D050"/>
                </a:solidFill>
              </a:rPr>
              <a:t>therapy</a:t>
            </a:r>
            <a:r>
              <a:rPr lang="fr-FR" sz="4800" b="1" dirty="0" smtClean="0">
                <a:solidFill>
                  <a:srgbClr val="92D050"/>
                </a:solidFill>
              </a:rPr>
              <a:t> (</a:t>
            </a:r>
            <a:r>
              <a:rPr lang="en-US" sz="4800" b="1" dirty="0" smtClean="0">
                <a:solidFill>
                  <a:srgbClr val="92D050"/>
                </a:solidFill>
              </a:rPr>
              <a:t>MNT) </a:t>
            </a:r>
            <a:r>
              <a:rPr lang="en-US" sz="4000" b="1" dirty="0" smtClean="0">
                <a:solidFill>
                  <a:srgbClr val="92D050"/>
                </a:solidFill>
              </a:rPr>
              <a:t>delivered by an</a:t>
            </a:r>
            <a:r>
              <a:rPr lang="fr-FR" sz="4000" dirty="0" smtClean="0"/>
              <a:t> </a:t>
            </a:r>
            <a:r>
              <a:rPr lang="fr-FR" sz="4000" b="1" dirty="0" err="1" smtClean="0">
                <a:solidFill>
                  <a:srgbClr val="92D050"/>
                </a:solidFill>
              </a:rPr>
              <a:t>registered</a:t>
            </a:r>
            <a:r>
              <a:rPr lang="fr-FR" sz="4000" b="1" dirty="0" smtClean="0">
                <a:solidFill>
                  <a:srgbClr val="92D050"/>
                </a:solidFill>
              </a:rPr>
              <a:t> </a:t>
            </a:r>
            <a:r>
              <a:rPr lang="fr-FR" sz="4000" b="1" dirty="0" err="1" smtClean="0">
                <a:solidFill>
                  <a:srgbClr val="92D050"/>
                </a:solidFill>
              </a:rPr>
              <a:t>dietitian</a:t>
            </a:r>
            <a:r>
              <a:rPr lang="fr-FR" sz="4000" b="1" dirty="0" smtClean="0">
                <a:solidFill>
                  <a:srgbClr val="92D050"/>
                </a:solidFill>
              </a:rPr>
              <a:t>(</a:t>
            </a:r>
            <a:r>
              <a:rPr lang="en-US" sz="4000" b="1" dirty="0" smtClean="0">
                <a:solidFill>
                  <a:srgbClr val="92D050"/>
                </a:solidFill>
              </a:rPr>
              <a:t>RD) </a:t>
            </a:r>
            <a:r>
              <a:rPr lang="en-US" sz="4400" b="1" dirty="0" smtClean="0">
                <a:solidFill>
                  <a:srgbClr val="92D050"/>
                </a:solidFill>
              </a:rPr>
              <a:t>is associated with A1C decreases of </a:t>
            </a:r>
            <a:r>
              <a:rPr lang="en-US" sz="4400" b="1" i="1" dirty="0" smtClean="0">
                <a:solidFill>
                  <a:srgbClr val="FFFF00"/>
                </a:solidFill>
              </a:rPr>
              <a:t>1.0–1.9%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3600" b="1" dirty="0" smtClean="0">
                <a:solidFill>
                  <a:srgbClr val="92D050"/>
                </a:solidFill>
              </a:rPr>
              <a:t>for people with </a:t>
            </a:r>
            <a:r>
              <a:rPr lang="en-US" sz="4000" b="1" i="1" u="sng" dirty="0" smtClean="0">
                <a:solidFill>
                  <a:srgbClr val="92D050"/>
                </a:solidFill>
              </a:rPr>
              <a:t>type 1 </a:t>
            </a:r>
            <a:r>
              <a:rPr lang="en-US" sz="3600" b="1" i="1" u="sng" dirty="0" smtClean="0">
                <a:solidFill>
                  <a:srgbClr val="92D050"/>
                </a:solidFill>
              </a:rPr>
              <a:t>diabetes </a:t>
            </a:r>
            <a:r>
              <a:rPr lang="en-US" sz="4800" b="1" dirty="0" smtClean="0">
                <a:solidFill>
                  <a:srgbClr val="92D050"/>
                </a:solidFill>
              </a:rPr>
              <a:t>and </a:t>
            </a:r>
            <a:r>
              <a:rPr lang="en-US" sz="4800" b="1" i="1" dirty="0" smtClean="0">
                <a:solidFill>
                  <a:srgbClr val="FFFF00"/>
                </a:solidFill>
              </a:rPr>
              <a:t>0.3–2%</a:t>
            </a:r>
            <a:r>
              <a:rPr lang="en-US" sz="4800" b="1" dirty="0" smtClean="0">
                <a:solidFill>
                  <a:srgbClr val="92D050"/>
                </a:solidFill>
              </a:rPr>
              <a:t> for people with </a:t>
            </a:r>
            <a:r>
              <a:rPr lang="en-US" sz="4800" b="1" i="1" u="sng" dirty="0" smtClean="0">
                <a:solidFill>
                  <a:srgbClr val="92D050"/>
                </a:solidFill>
              </a:rPr>
              <a:t>type 2 diabetes</a:t>
            </a:r>
            <a:endParaRPr lang="ar-SY" sz="4800" b="1" i="1" u="sng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5995987"/>
            <a:ext cx="173797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Autofit/>
          </a:bodyPr>
          <a:lstStyle/>
          <a:p>
            <a:r>
              <a:rPr lang="en-US" sz="900" dirty="0" smtClean="0"/>
              <a:t>s</a:t>
            </a:r>
            <a:endParaRPr lang="ar-SY" sz="9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638800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Surprisingly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adequate nutrition education is lacking at medical schools</a:t>
            </a:r>
            <a:r>
              <a:rPr lang="en-US" dirty="0" smtClean="0"/>
              <a:t>.</a:t>
            </a:r>
          </a:p>
          <a:p>
            <a:pPr algn="l" rtl="0">
              <a:buNone/>
            </a:pPr>
            <a:r>
              <a:rPr lang="en-US" dirty="0" smtClean="0"/>
              <a:t> According to a 2015 study, </a:t>
            </a:r>
            <a:r>
              <a:rPr lang="en-US" dirty="0" smtClean="0">
                <a:hlinkClick r:id="rId3"/>
              </a:rPr>
              <a:t>over </a:t>
            </a:r>
            <a:r>
              <a:rPr lang="en-US" sz="3600" b="1" dirty="0" smtClean="0">
                <a:solidFill>
                  <a:schemeClr val="accent2"/>
                </a:solidFill>
                <a:hlinkClick r:id="rId3"/>
              </a:rPr>
              <a:t>71%</a:t>
            </a:r>
            <a:r>
              <a:rPr lang="en-US" b="1" dirty="0" smtClean="0">
                <a:solidFill>
                  <a:schemeClr val="accent2"/>
                </a:solidFill>
                <a:hlinkClick r:id="rId3"/>
              </a:rPr>
              <a:t> of medical </a:t>
            </a:r>
            <a:r>
              <a:rPr lang="en-US" b="1" dirty="0" smtClean="0">
                <a:hlinkClick r:id="rId3"/>
              </a:rPr>
              <a:t>schools</a:t>
            </a:r>
            <a:r>
              <a:rPr lang="en-US" dirty="0" smtClean="0">
                <a:hlinkClick r:id="rId3"/>
              </a:rPr>
              <a:t> failed to meet the recommended National Research Council goal of providing at least 25 hours of nutrition education</a:t>
            </a:r>
            <a:r>
              <a:rPr lang="en-US" dirty="0" smtClean="0"/>
              <a:t> to medical students, and </a:t>
            </a:r>
          </a:p>
          <a:p>
            <a:pPr algn="l" rtl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14% </a:t>
            </a:r>
            <a:r>
              <a:rPr lang="en-US" b="1" dirty="0" smtClean="0">
                <a:solidFill>
                  <a:srgbClr val="7030A0"/>
                </a:solidFill>
              </a:rPr>
              <a:t>of physicians </a:t>
            </a:r>
            <a:r>
              <a:rPr lang="en-US" dirty="0" smtClean="0"/>
              <a:t>surveyed felt they were not sufficiently trained in counseling patients about nutrition.</a:t>
            </a:r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6362"/>
          </a:xfrm>
        </p:spPr>
        <p:txBody>
          <a:bodyPr>
            <a:normAutofit fontScale="90000"/>
          </a:bodyPr>
          <a:lstStyle/>
          <a:p>
            <a:endParaRPr lang="ar-SY" sz="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5638800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/>
              <a:t>       </a:t>
            </a:r>
            <a:r>
              <a:rPr lang="en-US" sz="4000" b="1" dirty="0" smtClean="0">
                <a:solidFill>
                  <a:srgbClr val="FF0000"/>
                </a:solidFill>
              </a:rPr>
              <a:t>about half of all American adults—117 million people—have one or more preventable, chronic diseases</a:t>
            </a:r>
            <a:r>
              <a:rPr lang="en-US" sz="2800" dirty="0" smtClean="0">
                <a:solidFill>
                  <a:srgbClr val="FF0000"/>
                </a:solidFill>
              </a:rPr>
              <a:t>,</a:t>
            </a:r>
            <a:r>
              <a:rPr lang="en-US" sz="2800" dirty="0" smtClean="0"/>
              <a:t> including cardiovascular disease, type 2 diabetes</a:t>
            </a:r>
            <a:r>
              <a:rPr lang="en-US" sz="4000" dirty="0" smtClean="0"/>
              <a:t>, </a:t>
            </a:r>
            <a:r>
              <a:rPr lang="en-US" sz="2800" dirty="0" smtClean="0"/>
              <a:t>and overweight and obesity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dirty="0" smtClean="0"/>
              <a:t>many of which are related to </a:t>
            </a:r>
            <a:r>
              <a:rPr lang="en-US" sz="4000" b="1" dirty="0" smtClean="0">
                <a:solidFill>
                  <a:srgbClr val="FFFF00"/>
                </a:solidFill>
              </a:rPr>
              <a:t>poor quality eating patterns and physical inactivity</a:t>
            </a:r>
            <a:endParaRPr lang="ar-SY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196442"/>
            <a:ext cx="4084320" cy="266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11085"/>
            <a:ext cx="1828800" cy="224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432" y="0"/>
            <a:ext cx="92408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4495800" y="1905000"/>
            <a:ext cx="4648200" cy="762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Mediterranean diet</a:t>
            </a:r>
            <a:endParaRPr kumimoji="0" lang="ar-SY" sz="4400" b="1" i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Mixed slic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638800"/>
            <a:ext cx="1238331" cy="12192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05000"/>
            <a:ext cx="777900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352799"/>
            <a:ext cx="1904999" cy="169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62"/>
          </a:xfrm>
        </p:spPr>
        <p:txBody>
          <a:bodyPr>
            <a:normAutofit fontScale="90000"/>
          </a:bodyPr>
          <a:lstStyle/>
          <a:p>
            <a:endParaRPr lang="ar-SY" sz="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algn="l" rtl="0"/>
            <a:r>
              <a:rPr lang="fr-FR" sz="4000" b="1" i="1" u="sng" dirty="0" smtClean="0">
                <a:solidFill>
                  <a:srgbClr val="FFFF00"/>
                </a:solidFill>
              </a:rPr>
              <a:t>The </a:t>
            </a:r>
            <a:r>
              <a:rPr lang="fr-FR" sz="4000" b="1" i="1" u="sng" dirty="0" err="1" smtClean="0">
                <a:solidFill>
                  <a:srgbClr val="FFFF00"/>
                </a:solidFill>
              </a:rPr>
              <a:t>Mediterranean</a:t>
            </a:r>
            <a:r>
              <a:rPr lang="fr-FR" sz="4000" b="1" i="1" u="sng" dirty="0" smtClean="0">
                <a:solidFill>
                  <a:srgbClr val="FFFF00"/>
                </a:solidFill>
              </a:rPr>
              <a:t> </a:t>
            </a:r>
            <a:r>
              <a:rPr lang="fr-FR" sz="4000" b="1" dirty="0" smtClean="0">
                <a:solidFill>
                  <a:srgbClr val="00B050"/>
                </a:solidFill>
              </a:rPr>
              <a:t>, </a:t>
            </a:r>
            <a:r>
              <a:rPr lang="fr-FR" sz="4000" b="1" dirty="0" err="1" smtClean="0">
                <a:solidFill>
                  <a:srgbClr val="00B050"/>
                </a:solidFill>
              </a:rPr>
              <a:t>Dietary</a:t>
            </a:r>
            <a:r>
              <a:rPr lang="fr-FR" sz="4000" b="1" dirty="0" smtClean="0">
                <a:solidFill>
                  <a:srgbClr val="00B050"/>
                </a:solidFill>
              </a:rPr>
              <a:t> </a:t>
            </a:r>
            <a:r>
              <a:rPr lang="fr-FR" sz="4000" b="1" dirty="0" err="1" smtClean="0">
                <a:solidFill>
                  <a:srgbClr val="00B050"/>
                </a:solidFill>
              </a:rPr>
              <a:t>Approaches</a:t>
            </a:r>
            <a:r>
              <a:rPr lang="fr-FR" sz="4000" b="1" dirty="0" smtClean="0">
                <a:solidFill>
                  <a:srgbClr val="00B050"/>
                </a:solidFill>
              </a:rPr>
              <a:t> to Stop Hypertension </a:t>
            </a:r>
            <a:r>
              <a:rPr lang="en-US" sz="4000" b="1" dirty="0" smtClean="0">
                <a:solidFill>
                  <a:srgbClr val="00B050"/>
                </a:solidFill>
              </a:rPr>
              <a:t>(DASH) , and plant-based  diets are all examples of healthful eating patterns that have shown positive results in research,</a:t>
            </a:r>
          </a:p>
          <a:p>
            <a:pPr algn="l" rtl="0"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   </a:t>
            </a:r>
            <a:r>
              <a:rPr lang="en-US" sz="4000" b="1" u="sng" dirty="0" smtClean="0">
                <a:solidFill>
                  <a:srgbClr val="FFFF00"/>
                </a:solidFill>
              </a:rPr>
              <a:t>but individualized meal planning</a:t>
            </a:r>
            <a:r>
              <a:rPr lang="en-US" sz="4000" b="1" dirty="0" smtClean="0">
                <a:solidFill>
                  <a:srgbClr val="00B050"/>
                </a:solidFill>
              </a:rPr>
              <a:t> should focus on personal </a:t>
            </a:r>
            <a:r>
              <a:rPr lang="fr-FR" sz="4000" b="1" dirty="0" err="1" smtClean="0">
                <a:solidFill>
                  <a:srgbClr val="00B050"/>
                </a:solidFill>
              </a:rPr>
              <a:t>preferences</a:t>
            </a:r>
            <a:r>
              <a:rPr lang="fr-FR" sz="4000" b="1" dirty="0" smtClean="0">
                <a:solidFill>
                  <a:srgbClr val="00B050"/>
                </a:solidFill>
              </a:rPr>
              <a:t>, </a:t>
            </a:r>
            <a:r>
              <a:rPr lang="fr-FR" sz="4000" b="1" dirty="0" err="1" smtClean="0">
                <a:solidFill>
                  <a:srgbClr val="00B050"/>
                </a:solidFill>
              </a:rPr>
              <a:t>needs</a:t>
            </a:r>
            <a:r>
              <a:rPr lang="fr-FR" sz="4000" b="1" dirty="0" smtClean="0">
                <a:solidFill>
                  <a:srgbClr val="00B050"/>
                </a:solidFill>
              </a:rPr>
              <a:t>, and goals</a:t>
            </a:r>
            <a:r>
              <a:rPr lang="fr-FR" dirty="0" smtClean="0"/>
              <a:t>.</a:t>
            </a:r>
            <a:endParaRPr lang="ar-SY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706525"/>
            <a:ext cx="2514600" cy="13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6026" y="5995987"/>
            <a:ext cx="1737974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ar-SY" sz="5300" b="1" i="1" spc="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الحمية المتوسطية</a:t>
            </a:r>
            <a:r>
              <a:rPr lang="ar-SY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/>
            </a:r>
            <a:br>
              <a:rPr lang="ar-SY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777274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448554"/>
            <a:ext cx="3886201" cy="240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/>
          <p:nvPr/>
        </p:nvSpPr>
        <p:spPr>
          <a:xfrm>
            <a:off x="152400" y="472440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000" b="1" dirty="0" err="1" smtClean="0"/>
              <a:t>Crete</a:t>
            </a:r>
            <a:endParaRPr lang="fr-FR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411496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8288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عنوان 1"/>
          <p:cNvSpPr txBox="1">
            <a:spLocks/>
          </p:cNvSpPr>
          <p:nvPr/>
        </p:nvSpPr>
        <p:spPr>
          <a:xfrm>
            <a:off x="3733800" y="1752600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American doctor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Ancel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Keys</a:t>
            </a:r>
            <a:endParaRPr kumimoji="0" lang="ar-SY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i="1" u="sng" dirty="0" smtClean="0">
                <a:solidFill>
                  <a:srgbClr val="FF0000"/>
                </a:solidFill>
              </a:rPr>
              <a:t>conclusion</a:t>
            </a:r>
            <a:endParaRPr lang="ar-SY" sz="6000" i="1" u="sng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ar-SY" sz="3600" b="1" dirty="0" smtClean="0"/>
              <a:t>الأكل </a:t>
            </a:r>
            <a:r>
              <a:rPr lang="ar-SY" sz="3600" b="1" dirty="0" err="1" smtClean="0"/>
              <a:t>الصحي  </a:t>
            </a:r>
            <a:r>
              <a:rPr lang="ar-SY" dirty="0" smtClean="0"/>
              <a:t>: له أهمية كبيرة في الوقاية والعلاج لكثير من الأمراض المزمنة بشكل عام وخاصةً للسكري</a:t>
            </a:r>
          </a:p>
          <a:p>
            <a:r>
              <a:rPr lang="ar-SY" b="1" dirty="0" smtClean="0"/>
              <a:t>الحميات </a:t>
            </a:r>
            <a:r>
              <a:rPr lang="ar-SY" b="1" dirty="0" err="1" smtClean="0"/>
              <a:t>الصحية </a:t>
            </a:r>
            <a:r>
              <a:rPr lang="ar-SY" dirty="0" smtClean="0"/>
              <a:t>(وأهمها الحمية المتوسطية) تمثل دليل وطريقة آمنة لحياة صحية و للمساعدة في للوقاية من السكري وضبط سكر الدم</a:t>
            </a:r>
          </a:p>
          <a:p>
            <a:r>
              <a:rPr lang="ar-SY" dirty="0" smtClean="0"/>
              <a:t>يجب </a:t>
            </a:r>
            <a:r>
              <a:rPr lang="ar-SY" b="1" dirty="0" smtClean="0"/>
              <a:t>تحديد </a:t>
            </a:r>
            <a:r>
              <a:rPr lang="ar-SY" b="1" dirty="0" err="1" smtClean="0"/>
              <a:t>الحمية </a:t>
            </a:r>
            <a:r>
              <a:rPr lang="ar-SY" dirty="0" smtClean="0"/>
              <a:t>(الحاجات </a:t>
            </a:r>
            <a:r>
              <a:rPr lang="ar-SY" dirty="0" err="1" smtClean="0"/>
              <a:t>التغذوية</a:t>
            </a:r>
            <a:r>
              <a:rPr lang="ar-SY" dirty="0" smtClean="0"/>
              <a:t> </a:t>
            </a:r>
            <a:r>
              <a:rPr lang="en-US" dirty="0" smtClean="0"/>
              <a:t>nutrition needs</a:t>
            </a:r>
            <a:r>
              <a:rPr lang="ar-SY" dirty="0" smtClean="0"/>
              <a:t> ) لكل مريض بمفرده </a:t>
            </a:r>
            <a:r>
              <a:rPr lang="ar-SY" sz="3600" i="1" u="sng" dirty="0" smtClean="0"/>
              <a:t>على اساس </a:t>
            </a:r>
            <a:r>
              <a:rPr lang="ar-SY" dirty="0" smtClean="0"/>
              <a:t>البنية الجسدية والحالة </a:t>
            </a:r>
            <a:r>
              <a:rPr lang="ar-SY" dirty="0" err="1" smtClean="0"/>
              <a:t>الصحية  </a:t>
            </a:r>
            <a:r>
              <a:rPr lang="ar-SY" dirty="0" smtClean="0"/>
              <a:t>(حاجة الشخص للطاقة تعتمد على </a:t>
            </a:r>
            <a:r>
              <a:rPr lang="ar-SY" dirty="0" err="1" smtClean="0"/>
              <a:t>العمر </a:t>
            </a:r>
            <a:r>
              <a:rPr lang="ar-SY" dirty="0" smtClean="0"/>
              <a:t>،الفعالية </a:t>
            </a:r>
            <a:r>
              <a:rPr lang="ar-SY" dirty="0" err="1" smtClean="0"/>
              <a:t>الفيزيائية </a:t>
            </a:r>
            <a:r>
              <a:rPr lang="ar-SY" dirty="0" smtClean="0"/>
              <a:t>،الكتلة العضلية </a:t>
            </a:r>
            <a:r>
              <a:rPr lang="en-US" dirty="0" smtClean="0"/>
              <a:t>BMI</a:t>
            </a:r>
            <a:r>
              <a:rPr lang="ar-SY" dirty="0" smtClean="0"/>
              <a:t> واستهلاك الطاقة بوضعية الراحة </a:t>
            </a:r>
            <a:r>
              <a:rPr lang="en-US" dirty="0" smtClean="0"/>
              <a:t>REE Resting Energy Expenditure</a:t>
            </a:r>
            <a:r>
              <a:rPr lang="ar-SY" dirty="0" smtClean="0"/>
              <a:t> ) </a:t>
            </a:r>
            <a:r>
              <a:rPr lang="ar-SY" sz="3600" b="1" u="sng" dirty="0" smtClean="0"/>
              <a:t>مع الأخذ بعين الاعتبار</a:t>
            </a:r>
            <a:endParaRPr lang="ar-SY" b="1" u="sng" dirty="0" smtClean="0"/>
          </a:p>
          <a:p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9734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1" y="762000"/>
            <a:ext cx="90946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8468"/>
            <a:ext cx="9144000" cy="638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09" y="228600"/>
            <a:ext cx="902775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604" y="0"/>
            <a:ext cx="9121854" cy="68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432" y="0"/>
            <a:ext cx="92408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4495800" y="1905000"/>
            <a:ext cx="4648200" cy="762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Mediterranean diet</a:t>
            </a:r>
            <a:endParaRPr kumimoji="0" lang="ar-SY" sz="4400" b="1" i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Mixed slic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638800"/>
            <a:ext cx="1238331" cy="12192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2895600" cy="191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0"/>
            <a:ext cx="62484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8724395" cy="512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332" y="2133600"/>
            <a:ext cx="929333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9144000" cy="181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186" y="3337150"/>
            <a:ext cx="6057814" cy="35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345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0"/>
            <a:ext cx="3124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2801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595"/>
            <a:ext cx="3886199" cy="251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14600"/>
            <a:ext cx="807349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ixed slice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0"/>
            <a:ext cx="2362200" cy="2478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conclusion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r>
              <a:rPr lang="ar-SY" dirty="0" smtClean="0"/>
              <a:t>  </a:t>
            </a:r>
            <a:r>
              <a:rPr lang="ar-SY" sz="3600" b="1" dirty="0" smtClean="0"/>
              <a:t>الرغبات</a:t>
            </a:r>
            <a:r>
              <a:rPr lang="ar-SY" dirty="0" smtClean="0"/>
              <a:t> الشخصية والبيئة الثقافية </a:t>
            </a:r>
            <a:r>
              <a:rPr lang="ar-SY" dirty="0" err="1" smtClean="0"/>
              <a:t>والاجتماعية </a:t>
            </a:r>
            <a:r>
              <a:rPr lang="ar-SY" dirty="0" smtClean="0"/>
              <a:t>،والقدرة المعرفية </a:t>
            </a:r>
            <a:r>
              <a:rPr lang="ar-SY" dirty="0" err="1" smtClean="0"/>
              <a:t>للمريض </a:t>
            </a:r>
            <a:r>
              <a:rPr lang="ar-SY" dirty="0" smtClean="0"/>
              <a:t>(الكتابة و الحساب) </a:t>
            </a:r>
            <a:r>
              <a:rPr lang="ar-SY" dirty="0" err="1" smtClean="0"/>
              <a:t>وامكانية</a:t>
            </a:r>
            <a:r>
              <a:rPr lang="ar-SY" dirty="0" smtClean="0"/>
              <a:t> وصوله للطعام </a:t>
            </a:r>
            <a:r>
              <a:rPr lang="ar-SY" dirty="0" err="1" smtClean="0"/>
              <a:t>الصحي </a:t>
            </a:r>
            <a:r>
              <a:rPr lang="ar-SY" dirty="0" smtClean="0"/>
              <a:t>، </a:t>
            </a:r>
            <a:r>
              <a:rPr lang="ar-SY" dirty="0" err="1" smtClean="0"/>
              <a:t>وامكانية</a:t>
            </a:r>
            <a:r>
              <a:rPr lang="ar-SY" dirty="0" smtClean="0"/>
              <a:t> تبديل </a:t>
            </a:r>
            <a:r>
              <a:rPr lang="ar-SY" dirty="0" err="1" smtClean="0"/>
              <a:t>السلوك </a:t>
            </a:r>
            <a:r>
              <a:rPr lang="ar-SY" dirty="0" smtClean="0"/>
              <a:t>، ودراسة العقبات امام التغيير</a:t>
            </a:r>
          </a:p>
          <a:p>
            <a:r>
              <a:rPr lang="ar-SY" b="1" dirty="0" smtClean="0"/>
              <a:t>الأدوات الأساسية </a:t>
            </a:r>
            <a:r>
              <a:rPr lang="ar-SY" dirty="0" smtClean="0"/>
              <a:t>لتقييم العناصر </a:t>
            </a:r>
            <a:r>
              <a:rPr lang="ar-SY" dirty="0" err="1" smtClean="0"/>
              <a:t>الطعامية</a:t>
            </a:r>
            <a:r>
              <a:rPr lang="ar-SY" dirty="0" smtClean="0"/>
              <a:t> لمريض </a:t>
            </a:r>
            <a:r>
              <a:rPr lang="ar-SY" dirty="0" err="1" smtClean="0"/>
              <a:t>السكري :                        .</a:t>
            </a:r>
            <a:r>
              <a:rPr lang="ar-SY" dirty="0" smtClean="0"/>
              <a:t>  - المشعر السكري </a:t>
            </a:r>
            <a:r>
              <a:rPr lang="en-US" b="1" dirty="0" err="1" smtClean="0">
                <a:solidFill>
                  <a:srgbClr val="00B050"/>
                </a:solidFill>
              </a:rPr>
              <a:t>G</a:t>
            </a:r>
            <a:r>
              <a:rPr lang="en-US" dirty="0" err="1" smtClean="0"/>
              <a:t>lycemic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en-US" dirty="0" smtClean="0"/>
              <a:t>ndex</a:t>
            </a:r>
            <a:r>
              <a:rPr lang="ar-SY" dirty="0" smtClean="0"/>
              <a:t>                               </a:t>
            </a:r>
            <a:r>
              <a:rPr lang="ar-SY" dirty="0" err="1" smtClean="0"/>
              <a:t>.</a:t>
            </a:r>
            <a:r>
              <a:rPr lang="ar-SY" dirty="0" smtClean="0"/>
              <a:t>  - الحمل  السكري </a:t>
            </a:r>
            <a:r>
              <a:rPr lang="en-US" b="1" dirty="0" err="1" smtClean="0">
                <a:solidFill>
                  <a:srgbClr val="00B050"/>
                </a:solidFill>
              </a:rPr>
              <a:t>G</a:t>
            </a:r>
            <a:r>
              <a:rPr lang="en-US" dirty="0" err="1" smtClean="0"/>
              <a:t>lycemic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l</a:t>
            </a:r>
            <a:r>
              <a:rPr lang="en-US" dirty="0" smtClean="0"/>
              <a:t>oad </a:t>
            </a:r>
            <a:r>
              <a:rPr lang="ar-SY" dirty="0" smtClean="0"/>
              <a:t>                                </a:t>
            </a:r>
            <a:r>
              <a:rPr lang="ar-SY" dirty="0" err="1" smtClean="0"/>
              <a:t>.</a:t>
            </a:r>
            <a:r>
              <a:rPr lang="ar-SY" dirty="0" smtClean="0"/>
              <a:t>  - الكثافة </a:t>
            </a:r>
            <a:r>
              <a:rPr lang="ar-SY" dirty="0" err="1" smtClean="0"/>
              <a:t>التغذوية</a:t>
            </a:r>
            <a:r>
              <a:rPr lang="ar-SY" dirty="0" smtClean="0"/>
              <a:t> </a:t>
            </a:r>
            <a:r>
              <a:rPr lang="en-US" sz="4000" b="1" i="1" dirty="0" smtClean="0">
                <a:solidFill>
                  <a:srgbClr val="00B050"/>
                </a:solidFill>
              </a:rPr>
              <a:t>N</a:t>
            </a:r>
            <a:r>
              <a:rPr lang="en-US" dirty="0" smtClean="0"/>
              <a:t>utrient </a:t>
            </a:r>
            <a:r>
              <a:rPr lang="en-US" sz="4000" b="1" i="1" dirty="0" smtClean="0">
                <a:solidFill>
                  <a:srgbClr val="00B050"/>
                </a:solidFill>
              </a:rPr>
              <a:t>d</a:t>
            </a:r>
            <a:r>
              <a:rPr lang="en-US" dirty="0" smtClean="0"/>
              <a:t>ensity </a:t>
            </a:r>
            <a:r>
              <a:rPr lang="ar-SY" dirty="0" smtClean="0"/>
              <a:t> (أي نسبة محتوى الطعام من العناصر الغذائية الى محتواه </a:t>
            </a:r>
            <a:r>
              <a:rPr lang="ar-SY" dirty="0" err="1" smtClean="0"/>
              <a:t>الحروري</a:t>
            </a:r>
            <a:r>
              <a:rPr lang="ar-SY" dirty="0" smtClean="0"/>
              <a:t> </a:t>
            </a:r>
            <a:r>
              <a:rPr lang="ar-SY" dirty="0" err="1" smtClean="0"/>
              <a:t>)</a:t>
            </a:r>
            <a:endParaRPr lang="ar-SY" dirty="0" smtClean="0"/>
          </a:p>
          <a:p>
            <a:r>
              <a:rPr lang="en-US" b="1" dirty="0" smtClean="0"/>
              <a:t>Exchange List</a:t>
            </a:r>
            <a:endParaRPr lang="ar-SY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19000" contrast="31000"/>
          </a:blip>
          <a:srcRect/>
          <a:stretch>
            <a:fillRect/>
          </a:stretch>
        </p:blipFill>
        <p:spPr bwMode="auto">
          <a:xfrm>
            <a:off x="-228600" y="4419600"/>
            <a:ext cx="7684273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57" y="1828800"/>
            <a:ext cx="907324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9144000" cy="302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29000"/>
          </a:blip>
          <a:srcRect/>
          <a:stretch>
            <a:fillRect/>
          </a:stretch>
        </p:blipFill>
        <p:spPr bwMode="auto">
          <a:xfrm>
            <a:off x="0" y="5334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28062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3036"/>
            <a:ext cx="9150233" cy="563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083" y="0"/>
            <a:ext cx="5581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43600"/>
            <a:ext cx="8229600" cy="38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tx2">
              <a:lumMod val="40000"/>
              <a:lumOff val="60000"/>
              <a:alpha val="41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Table A4-1</a:t>
            </a:r>
            <a:r>
              <a:rPr lang="en-US" sz="3200" dirty="0" smtClean="0"/>
              <a:t>. </a:t>
            </a:r>
            <a:r>
              <a:rPr lang="en-US" sz="3200" b="1" dirty="0" smtClean="0"/>
              <a:t>Healthy Mediterranean-Style Eating Pattern: Recommended Amounts of Food From Each Food Group at 12 Calorie Levels</a:t>
            </a:r>
            <a:endParaRPr lang="ar-SY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1" y="1447800"/>
            <a:ext cx="921715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838200"/>
          </a:xfrm>
        </p:spPr>
        <p:txBody>
          <a:bodyPr>
            <a:noAutofit/>
          </a:bodyPr>
          <a:lstStyle/>
          <a:p>
            <a:pPr algn="l" rtl="0"/>
            <a:r>
              <a:rPr lang="fr-FR" sz="4000" dirty="0" smtClean="0"/>
              <a:t>Table A4-1. </a:t>
            </a:r>
            <a:r>
              <a:rPr lang="fr-FR" sz="4000" i="1" dirty="0" smtClean="0"/>
              <a:t>(</a:t>
            </a:r>
            <a:r>
              <a:rPr lang="fr-FR" sz="4000" i="1" dirty="0" err="1" smtClean="0"/>
              <a:t>continued</a:t>
            </a:r>
            <a:r>
              <a:rPr lang="fr-FR" sz="4000" i="1" dirty="0" smtClean="0"/>
              <a:t>...) </a:t>
            </a:r>
            <a:endParaRPr lang="ar-SY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502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220200" cy="61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32602" cy="680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257800" y="6172200"/>
            <a:ext cx="344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Table A4-1. </a:t>
            </a:r>
            <a:r>
              <a:rPr lang="fr-FR" sz="2400" b="1" i="1" dirty="0" smtClean="0">
                <a:solidFill>
                  <a:schemeClr val="bg1"/>
                </a:solidFill>
              </a:rPr>
              <a:t>(</a:t>
            </a:r>
            <a:r>
              <a:rPr lang="fr-FR" sz="2400" b="1" i="1" dirty="0" err="1" smtClean="0">
                <a:solidFill>
                  <a:schemeClr val="bg1"/>
                </a:solidFill>
              </a:rPr>
              <a:t>continued</a:t>
            </a:r>
            <a:r>
              <a:rPr lang="fr-FR" sz="2400" b="1" i="1" dirty="0" smtClean="0">
                <a:solidFill>
                  <a:schemeClr val="bg1"/>
                </a:solidFill>
              </a:rPr>
              <a:t>...) </a:t>
            </a:r>
            <a:endParaRPr lang="ar-SY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237209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0"/>
            <a:ext cx="2590800" cy="222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9050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971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419600"/>
            <a:ext cx="2286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43000"/>
            <a:ext cx="1981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05000"/>
            <a:ext cx="19812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2895600"/>
            <a:ext cx="19812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419600"/>
            <a:ext cx="19812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7150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1828800"/>
            <a:ext cx="2257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143000"/>
            <a:ext cx="2286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53200" y="3657600"/>
            <a:ext cx="259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3505200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3400" y="5029200"/>
            <a:ext cx="2209800" cy="11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53200" y="5029200"/>
            <a:ext cx="259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67200" y="5962650"/>
            <a:ext cx="2209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1200" y="5715000"/>
            <a:ext cx="2286000" cy="11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53200" y="2286000"/>
            <a:ext cx="2590800" cy="130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53200" y="6248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67200" y="0"/>
            <a:ext cx="220980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1"/>
            <a:ext cx="2133599" cy="54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15335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1"/>
            <a:ext cx="2124075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371600"/>
            <a:ext cx="152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62201"/>
            <a:ext cx="20669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23622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3581400"/>
            <a:ext cx="15240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191000"/>
            <a:ext cx="2057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114800"/>
            <a:ext cx="152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105400"/>
            <a:ext cx="2057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50292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1400" y="1447800"/>
            <a:ext cx="213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914400"/>
            <a:ext cx="2133599" cy="54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0"/>
            <a:ext cx="14573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137160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81401" y="2514600"/>
            <a:ext cx="213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5000" y="25146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3886200"/>
            <a:ext cx="21336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15000" y="3886200"/>
            <a:ext cx="144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81401" y="4572000"/>
            <a:ext cx="208744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15000" y="4572000"/>
            <a:ext cx="144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227354" y="0"/>
            <a:ext cx="191664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1"/>
            <a:ext cx="20574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657600" y="0"/>
            <a:ext cx="20574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239000" y="3276600"/>
            <a:ext cx="1905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0717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191000" y="2743200"/>
            <a:ext cx="4495800" cy="3429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3600" b="1" dirty="0" smtClean="0"/>
              <a:t>كلمة حمية سكرية</a:t>
            </a:r>
            <a:r>
              <a:rPr lang="en-US" sz="3600" b="1" dirty="0" smtClean="0"/>
              <a:t> </a:t>
            </a:r>
            <a:r>
              <a:rPr lang="ar-SA" sz="3600" b="1" dirty="0" smtClean="0"/>
              <a:t>لا</a:t>
            </a:r>
            <a:r>
              <a:rPr lang="en-US" sz="3600" b="1" dirty="0" smtClean="0"/>
              <a:t> </a:t>
            </a:r>
            <a:r>
              <a:rPr lang="ar-SA" sz="3600" b="1" dirty="0" smtClean="0"/>
              <a:t>تعني أبداً الحرمان إنما يقصد بها التغذية الصحيحة لمريض السكري .</a:t>
            </a:r>
          </a:p>
          <a:p>
            <a:pPr marL="514350" indent="-514350">
              <a:buNone/>
            </a:pPr>
            <a:endParaRPr lang="ar-SA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570287"/>
            <a:ext cx="2286000" cy="1257300"/>
          </a:xfrm>
        </p:spPr>
      </p:pic>
      <p:pic>
        <p:nvPicPr>
          <p:cNvPr id="4" name="Content Placeholder 3" descr="plate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2514600"/>
            <a:ext cx="3276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85800"/>
            <a:ext cx="1447799" cy="914400"/>
          </a:xfrm>
          <a:prstGeom prst="rect">
            <a:avLst/>
          </a:prstGeom>
        </p:spPr>
      </p:pic>
      <p:pic>
        <p:nvPicPr>
          <p:cNvPr id="8" name="عنصر نائب للمحتوى 3"/>
          <p:cNvPicPr>
            <a:picLocks/>
          </p:cNvPicPr>
          <p:nvPr/>
        </p:nvPicPr>
        <p:blipFill>
          <a:blip r:embed="rId5" cstate="print"/>
          <a:srcRect l="8567" t="13764" r="47986" b="7506"/>
          <a:stretch>
            <a:fillRect/>
          </a:stretch>
        </p:blipFill>
        <p:spPr bwMode="auto">
          <a:xfrm>
            <a:off x="304800" y="1905000"/>
            <a:ext cx="3810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8"/>
          <p:cNvSpPr/>
          <p:nvPr/>
        </p:nvSpPr>
        <p:spPr>
          <a:xfrm>
            <a:off x="1905000" y="0"/>
            <a:ext cx="411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8800" b="1" u="sng" dirty="0" smtClean="0">
                <a:solidFill>
                  <a:srgbClr val="FFFF00"/>
                </a:solidFill>
              </a:rPr>
              <a:t>الحمية</a:t>
            </a:r>
            <a:endParaRPr lang="ar-SY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28600"/>
            <a:ext cx="8686800" cy="762000"/>
          </a:xfrm>
        </p:spPr>
        <p:txBody>
          <a:bodyPr>
            <a:normAutofit fontScale="90000"/>
          </a:bodyPr>
          <a:lstStyle/>
          <a:p>
            <a:pPr algn="l" rtl="0"/>
            <a:r>
              <a:rPr lang="fr-FR" sz="4900" b="1" i="1" dirty="0" smtClean="0"/>
              <a:t>Western </a:t>
            </a:r>
            <a:r>
              <a:rPr lang="fr-FR" sz="4900" b="1" i="1" dirty="0" err="1" smtClean="0"/>
              <a:t>diet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2209800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sz="4500" dirty="0" smtClean="0"/>
              <a:t>A diet loosely defined as one high in saturated fats, red meats, ‘empty’ carbohydrates—junk food—and low in fresh fruits and vegetables, whole grains, seafood, poultry</a:t>
            </a:r>
            <a:r>
              <a:rPr lang="en-US" dirty="0" smtClean="0"/>
              <a:t/>
            </a:r>
            <a:br>
              <a:rPr lang="en-US" dirty="0" smtClean="0"/>
            </a:br>
            <a:endParaRPr lang="ar-SY" dirty="0"/>
          </a:p>
        </p:txBody>
      </p:sp>
      <p:pic>
        <p:nvPicPr>
          <p:cNvPr id="1028" name="Picture 4" descr="نتيجة بحث الصور عن ‪western diet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3429000" cy="3276600"/>
          </a:xfrm>
          <a:prstGeom prst="rect">
            <a:avLst/>
          </a:prstGeom>
          <a:noFill/>
        </p:spPr>
      </p:pic>
      <p:pic>
        <p:nvPicPr>
          <p:cNvPr id="1030" name="Picture 6" descr="نتيجة بحث الصور عن ‪western diet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14924"/>
            <a:ext cx="3276600" cy="174307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29" y="2743200"/>
            <a:ext cx="579597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نتيجة بحث الصور عن ‪western diet‬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7997" y="5867400"/>
            <a:ext cx="1488604" cy="990599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7634" y="2743200"/>
            <a:ext cx="1116366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1" y="685800"/>
            <a:ext cx="4125112" cy="603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5058" name="Picture 2" descr="C:\Users\R\Desktop\Arabic_HEP_Jan2015-1024x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72"/>
            <a:ext cx="9121042" cy="6836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eating patterns</a:t>
            </a:r>
            <a:endParaRPr lang="ar-SY" sz="5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 fontScale="92500"/>
          </a:bodyPr>
          <a:lstStyle/>
          <a:p>
            <a:pPr algn="l" rtl="0"/>
            <a:r>
              <a:rPr lang="en-US" dirty="0" smtClean="0"/>
              <a:t>Meals have been described according to </a:t>
            </a:r>
            <a:r>
              <a:rPr lang="en-US" sz="3600" b="1" dirty="0" smtClean="0"/>
              <a:t>three constructs:</a:t>
            </a:r>
            <a:endParaRPr lang="en-US" b="1" dirty="0" smtClean="0"/>
          </a:p>
          <a:p>
            <a:pPr algn="l" rtl="0"/>
            <a:r>
              <a:rPr lang="en-US" sz="3600" b="1" i="1" dirty="0" smtClean="0">
                <a:solidFill>
                  <a:srgbClr val="FFC000"/>
                </a:solidFill>
              </a:rPr>
              <a:t> (1) patterning </a:t>
            </a:r>
            <a:r>
              <a:rPr lang="en-US" dirty="0" smtClean="0"/>
              <a:t>(for example, frequency, spacing, regularity, skipping, timing);</a:t>
            </a:r>
          </a:p>
          <a:p>
            <a:pPr algn="l" rtl="0"/>
            <a:r>
              <a:rPr lang="en-US" sz="3900" b="1" i="1" u="sng" dirty="0" smtClean="0">
                <a:solidFill>
                  <a:srgbClr val="FFC000"/>
                </a:solidFill>
              </a:rPr>
              <a:t> (2) format </a:t>
            </a:r>
            <a:r>
              <a:rPr lang="en-US" dirty="0" smtClean="0"/>
              <a:t>(for example, types of food combinations, sequencing of foods, nutrient profile/content); and</a:t>
            </a:r>
          </a:p>
          <a:p>
            <a:pPr algn="l" rtl="0"/>
            <a:r>
              <a:rPr lang="en-US" sz="3900" b="1" i="1" u="sng" dirty="0" smtClean="0">
                <a:solidFill>
                  <a:srgbClr val="FFC000"/>
                </a:solidFill>
              </a:rPr>
              <a:t> (3) context </a:t>
            </a:r>
            <a:r>
              <a:rPr lang="en-US" dirty="0" smtClean="0"/>
              <a:t>(for example, eating with others or with the family, eating in front of the television or out of the home)</a:t>
            </a:r>
            <a:br>
              <a:rPr lang="en-US" dirty="0" smtClean="0"/>
            </a:br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10000" contrast="20000"/>
          </a:blip>
          <a:srcRect/>
          <a:stretch>
            <a:fillRect/>
          </a:stretch>
        </p:blipFill>
        <p:spPr bwMode="auto">
          <a:xfrm>
            <a:off x="-183184" y="5334000"/>
            <a:ext cx="939027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3858950" y="34290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2</a:t>
            </a:r>
            <a:endParaRPr lang="ar-SY" sz="2800" b="1" dirty="0"/>
          </a:p>
        </p:txBody>
      </p:sp>
      <p:sp>
        <p:nvSpPr>
          <p:cNvPr id="7" name="مستطيل 6"/>
          <p:cNvSpPr/>
          <p:nvPr/>
        </p:nvSpPr>
        <p:spPr>
          <a:xfrm>
            <a:off x="6858000" y="4648200"/>
            <a:ext cx="1396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2400" b="1" dirty="0" err="1" smtClean="0"/>
              <a:t>(</a:t>
            </a:r>
            <a:r>
              <a:rPr lang="en-US" sz="2400" b="1" dirty="0" smtClean="0"/>
              <a:t>Glucose</a:t>
            </a:r>
            <a:r>
              <a:rPr lang="ar-SY" sz="2400" b="1" dirty="0" err="1" smtClean="0"/>
              <a:t>)</a:t>
            </a:r>
            <a:endParaRPr lang="ar-SY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4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4011350" y="35814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2</a:t>
            </a:r>
            <a:endParaRPr lang="ar-SY" sz="2800" b="1" dirty="0"/>
          </a:p>
        </p:txBody>
      </p:sp>
      <p:sp>
        <p:nvSpPr>
          <p:cNvPr id="10" name="مستطيل 9"/>
          <p:cNvSpPr/>
          <p:nvPr/>
        </p:nvSpPr>
        <p:spPr>
          <a:xfrm>
            <a:off x="3581400" y="47244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2</a:t>
            </a:r>
            <a:endParaRPr lang="ar-SY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contrast="22000"/>
          </a:blip>
          <a:srcRect/>
          <a:stretch>
            <a:fillRect/>
          </a:stretch>
        </p:blipFill>
        <p:spPr bwMode="auto">
          <a:xfrm>
            <a:off x="762000" y="0"/>
            <a:ext cx="77155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لمحتوى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28600" cy="4525963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447800"/>
            <a:ext cx="932784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2819400"/>
            <a:ext cx="9296399" cy="66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"/>
          </a:blip>
          <a:srcRect/>
          <a:stretch>
            <a:fillRect/>
          </a:stretch>
        </p:blipFill>
        <p:spPr bwMode="auto">
          <a:xfrm>
            <a:off x="0" y="4495800"/>
            <a:ext cx="9296399" cy="76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0" y="3657600"/>
            <a:ext cx="927215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ar-SY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2000" contrast="11000"/>
          </a:blip>
          <a:srcRect/>
          <a:stretch>
            <a:fillRect/>
          </a:stretch>
        </p:blipFill>
        <p:spPr bwMode="auto">
          <a:xfrm>
            <a:off x="1447800" y="-304800"/>
            <a:ext cx="6781800" cy="633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8000" contrast="33000"/>
          </a:blip>
          <a:srcRect/>
          <a:stretch>
            <a:fillRect/>
          </a:stretch>
        </p:blipFill>
        <p:spPr bwMode="auto">
          <a:xfrm>
            <a:off x="1447800" y="609600"/>
            <a:ext cx="6781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3000"/>
          </a:blip>
          <a:srcRect/>
          <a:stretch>
            <a:fillRect/>
          </a:stretch>
        </p:blipFill>
        <p:spPr bwMode="auto">
          <a:xfrm>
            <a:off x="1" y="914400"/>
            <a:ext cx="91439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0000"/>
          </a:blip>
          <a:srcRect/>
          <a:stretch>
            <a:fillRect/>
          </a:stretch>
        </p:blipFill>
        <p:spPr bwMode="auto">
          <a:xfrm>
            <a:off x="0" y="1905000"/>
            <a:ext cx="9144000" cy="9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8000"/>
          </a:blip>
          <a:srcRect/>
          <a:stretch>
            <a:fillRect/>
          </a:stretch>
        </p:blipFill>
        <p:spPr bwMode="auto">
          <a:xfrm>
            <a:off x="0" y="2895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2000"/>
          </a:blip>
          <a:srcRect/>
          <a:stretch>
            <a:fillRect/>
          </a:stretch>
        </p:blipFill>
        <p:spPr bwMode="auto">
          <a:xfrm>
            <a:off x="0" y="37338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23000"/>
          </a:blip>
          <a:srcRect/>
          <a:stretch>
            <a:fillRect/>
          </a:stretch>
        </p:blipFill>
        <p:spPr bwMode="auto">
          <a:xfrm>
            <a:off x="0" y="4800600"/>
            <a:ext cx="9144000" cy="79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21000"/>
          </a:blip>
          <a:srcRect/>
          <a:stretch>
            <a:fillRect/>
          </a:stretch>
        </p:blipFill>
        <p:spPr bwMode="auto">
          <a:xfrm>
            <a:off x="0" y="5867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8000" contrast="33000"/>
          </a:blip>
          <a:srcRect/>
          <a:stretch>
            <a:fillRect/>
          </a:stretch>
        </p:blipFill>
        <p:spPr bwMode="auto">
          <a:xfrm>
            <a:off x="786161" y="0"/>
            <a:ext cx="74434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21000"/>
          </a:blip>
          <a:srcRect/>
          <a:stretch>
            <a:fillRect/>
          </a:stretch>
        </p:blipFill>
        <p:spPr bwMode="auto">
          <a:xfrm>
            <a:off x="-36837" y="4267200"/>
            <a:ext cx="918083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1"/>
            <a:ext cx="9046939" cy="600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"/>
            <a:ext cx="1128711" cy="140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28600"/>
            <a:ext cx="1371600" cy="134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45719"/>
          </a:xfrm>
        </p:spPr>
        <p:txBody>
          <a:bodyPr>
            <a:normAutofit fontScale="90000"/>
          </a:bodyPr>
          <a:lstStyle/>
          <a:p>
            <a:endParaRPr lang="ar-SY" sz="2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l" rtl="0"/>
            <a:r>
              <a:rPr lang="en-US" b="1" dirty="0" smtClean="0">
                <a:solidFill>
                  <a:schemeClr val="accent1"/>
                </a:solidFill>
              </a:rPr>
              <a:t>How did we decide which foods were "good," "very good," and "excellent" sources of nutrients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4000" b="1" i="1" dirty="0" smtClean="0">
                <a:solidFill>
                  <a:srgbClr val="00B050"/>
                </a:solidFill>
              </a:rPr>
              <a:t>N</a:t>
            </a:r>
            <a:r>
              <a:rPr lang="en-US" dirty="0" smtClean="0"/>
              <a:t>utrient </a:t>
            </a:r>
            <a:r>
              <a:rPr lang="en-US" sz="4000" b="1" i="1" dirty="0" smtClean="0">
                <a:solidFill>
                  <a:srgbClr val="00B050"/>
                </a:solidFill>
              </a:rPr>
              <a:t>d</a:t>
            </a:r>
            <a:r>
              <a:rPr lang="en-US" dirty="0" smtClean="0"/>
              <a:t>ensity is a key idea in nutritional science. It compares the </a:t>
            </a:r>
            <a:r>
              <a:rPr lang="en-US" sz="3600" b="1" i="1" dirty="0" smtClean="0">
                <a:solidFill>
                  <a:srgbClr val="00B050"/>
                </a:solidFill>
              </a:rPr>
              <a:t>nutritional content of a food to its calorie content.</a:t>
            </a:r>
            <a:endParaRPr lang="en-US" b="1" i="1" dirty="0" smtClean="0">
              <a:solidFill>
                <a:srgbClr val="00B050"/>
              </a:solidFill>
            </a:endParaRPr>
          </a:p>
          <a:p>
            <a:pPr algn="l" rtl="0"/>
            <a:r>
              <a:rPr lang="en-US" dirty="0" smtClean="0"/>
              <a:t>To qualify as a "good" source of nutrients, we decided that a food should have a </a:t>
            </a:r>
            <a:r>
              <a:rPr lang="en-US" sz="4400" b="1" i="1" dirty="0" smtClean="0">
                <a:solidFill>
                  <a:srgbClr val="00B050"/>
                </a:solidFill>
              </a:rPr>
              <a:t>d</a:t>
            </a:r>
            <a:r>
              <a:rPr lang="en-US" sz="4000" b="1" i="1" dirty="0" smtClean="0">
                <a:solidFill>
                  <a:srgbClr val="00B050"/>
                </a:solidFill>
              </a:rPr>
              <a:t>ensity </a:t>
            </a:r>
            <a:r>
              <a:rPr lang="en-US" sz="4800" b="1" i="1" dirty="0" smtClean="0">
                <a:solidFill>
                  <a:srgbClr val="00B050"/>
                </a:solidFill>
              </a:rPr>
              <a:t>v</a:t>
            </a:r>
            <a:r>
              <a:rPr lang="en-US" sz="4000" b="1" i="1" dirty="0" smtClean="0">
                <a:solidFill>
                  <a:srgbClr val="00B050"/>
                </a:solidFill>
              </a:rPr>
              <a:t>alue </a:t>
            </a:r>
            <a:r>
              <a:rPr lang="en-US" dirty="0" smtClean="0"/>
              <a:t>of </a:t>
            </a:r>
            <a:r>
              <a:rPr lang="en-US" b="1" i="1" dirty="0" smtClean="0">
                <a:solidFill>
                  <a:srgbClr val="FF0000"/>
                </a:solidFill>
              </a:rPr>
              <a:t>at least 1.5</a:t>
            </a:r>
            <a:r>
              <a:rPr lang="en-US" dirty="0" smtClean="0"/>
              <a:t>. In other words, that food had to give you 1.5 times as much nutrition as calories.</a:t>
            </a:r>
            <a:endParaRPr lang="en-US" b="1" dirty="0" smtClean="0">
              <a:solidFill>
                <a:srgbClr val="00B050"/>
              </a:solidFill>
            </a:endParaRPr>
          </a:p>
          <a:p>
            <a:pPr algn="l" rtl="0"/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38200"/>
            <a:ext cx="8915400" cy="6019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SA" sz="3800" b="1" dirty="0" smtClean="0">
                <a:solidFill>
                  <a:schemeClr val="bg1">
                    <a:lumMod val="95000"/>
                  </a:schemeClr>
                </a:solidFill>
              </a:rPr>
              <a:t>تركيب الحمية السكرية </a:t>
            </a:r>
          </a:p>
          <a:p>
            <a:pPr>
              <a:lnSpc>
                <a:spcPct val="150000"/>
              </a:lnSpc>
              <a:buNone/>
            </a:pPr>
            <a:r>
              <a:rPr lang="ar-SA" sz="2800" b="1" dirty="0" smtClean="0"/>
              <a:t>نظام الحمية متوازن بحيث يحتوي على كافة العناصر الغذائية الضرورية للجسم وبنسب محددة حسب التالي :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ar-SA" sz="2800" b="1" u="sng" dirty="0" smtClean="0">
                <a:solidFill>
                  <a:srgbClr val="FFFF00"/>
                </a:solidFill>
              </a:rPr>
              <a:t>الكاربوهيدرات</a:t>
            </a:r>
            <a:r>
              <a:rPr lang="ar-SY" sz="2800" b="1" u="sng" dirty="0" err="1" smtClean="0">
                <a:solidFill>
                  <a:srgbClr val="FFFF00"/>
                </a:solidFill>
              </a:rPr>
              <a:t>:</a:t>
            </a:r>
            <a:r>
              <a:rPr lang="ar-SA" sz="2800" b="1" u="sng" dirty="0" smtClean="0">
                <a:solidFill>
                  <a:srgbClr val="FFFF00"/>
                </a:solidFill>
              </a:rPr>
              <a:t> </a:t>
            </a:r>
            <a:r>
              <a:rPr lang="ar-SY" sz="2800" b="1" u="sng" dirty="0" smtClean="0">
                <a:solidFill>
                  <a:srgbClr val="FFFF00"/>
                </a:solidFill>
              </a:rPr>
              <a:t>   </a:t>
            </a:r>
            <a:r>
              <a:rPr lang="ar-SA" sz="2800" b="1" dirty="0" smtClean="0"/>
              <a:t>ويقصد بها النشويات والسكريات </a:t>
            </a:r>
          </a:p>
          <a:p>
            <a:pPr>
              <a:lnSpc>
                <a:spcPct val="150000"/>
              </a:lnSpc>
              <a:buNone/>
            </a:pPr>
            <a:r>
              <a:rPr lang="ar-SA" sz="2800" b="1" dirty="0" smtClean="0"/>
              <a:t>ويساعد تناول نفس الكميات منها يومياً في الوجبات الرئيسية والصغيرة في ضبط أرقام السكر ، لذا يجب الحفاظ على كميات ثابتة يومياً خاصة عند المعالجين بالأنسولين يوصى أن تشكل </a:t>
            </a:r>
            <a:r>
              <a:rPr lang="ar-SA" b="1" i="1" dirty="0" smtClean="0">
                <a:solidFill>
                  <a:srgbClr val="FFC000"/>
                </a:solidFill>
              </a:rPr>
              <a:t>40ـ 60% </a:t>
            </a:r>
            <a:r>
              <a:rPr lang="ar-SA" sz="2800" b="1" dirty="0" smtClean="0"/>
              <a:t>من </a:t>
            </a:r>
            <a:r>
              <a:rPr lang="ar-SY" sz="2800" b="1" dirty="0" smtClean="0"/>
              <a:t>مجم</a:t>
            </a:r>
            <a:r>
              <a:rPr lang="ar-SA" sz="2800" b="1" dirty="0" smtClean="0"/>
              <a:t>ل الحريرات المتناولة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85800"/>
            <a:ext cx="1447799" cy="914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3069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i="1" u="sng" dirty="0" smtClean="0">
                <a:solidFill>
                  <a:srgbClr val="002060"/>
                </a:solidFill>
              </a:rPr>
              <a:t>a real-life </a:t>
            </a:r>
            <a:r>
              <a:rPr lang="fr-FR" sz="5400" b="1" i="1" u="sng" dirty="0" err="1" smtClean="0">
                <a:solidFill>
                  <a:srgbClr val="002060"/>
                </a:solidFill>
              </a:rPr>
              <a:t>example</a:t>
            </a:r>
            <a:endParaRPr lang="ar-SY" sz="5400" i="1" u="sng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876800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one-quarter cup of </a:t>
            </a:r>
            <a:r>
              <a:rPr lang="en-US" dirty="0" smtClean="0">
                <a:solidFill>
                  <a:srgbClr val="FF0000"/>
                </a:solidFill>
              </a:rPr>
              <a:t>sunflower seeds</a:t>
            </a:r>
          </a:p>
          <a:p>
            <a:pPr algn="l" rtl="0"/>
            <a:r>
              <a:rPr lang="en-US" dirty="0" smtClean="0"/>
              <a:t>have about </a:t>
            </a: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</a:rPr>
              <a:t>200 calories </a:t>
            </a:r>
            <a:r>
              <a:rPr lang="en-US" dirty="0" smtClean="0"/>
              <a:t>(204.40 to be exact)= represented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about 11% of a 1,800-calorie </a:t>
            </a:r>
            <a:r>
              <a:rPr lang="en-US" dirty="0" smtClean="0"/>
              <a:t>daily diet</a:t>
            </a:r>
          </a:p>
          <a:p>
            <a:pPr algn="l" rtl="0"/>
            <a:r>
              <a:rPr lang="en-US" dirty="0" smtClean="0"/>
              <a:t>this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single serving of sunflower </a:t>
            </a:r>
            <a:r>
              <a:rPr lang="en-US" dirty="0" smtClean="0"/>
              <a:t>seeds provided over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17% of the daily requirement </a:t>
            </a:r>
            <a:r>
              <a:rPr lang="en-US" b="1" dirty="0" smtClean="0"/>
              <a:t>for vitamin B3, </a:t>
            </a:r>
            <a:r>
              <a:rPr lang="en-US" b="1" dirty="0" err="1" smtClean="0"/>
              <a:t>folate</a:t>
            </a:r>
            <a:r>
              <a:rPr lang="en-US" b="1" dirty="0" smtClean="0"/>
              <a:t>, vitamin B6, magnesium, phosphorus, selenium, and manganese.</a:t>
            </a:r>
            <a:r>
              <a:rPr lang="en-US" dirty="0" smtClean="0"/>
              <a:t>( provide at least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2.5%</a:t>
            </a:r>
            <a:r>
              <a:rPr lang="en-US" dirty="0" smtClean="0"/>
              <a:t> of the recommended daily requirement) </a:t>
            </a:r>
            <a:r>
              <a:rPr lang="en-US" dirty="0" smtClean="0">
                <a:solidFill>
                  <a:srgbClr val="FF0000"/>
                </a:solidFill>
              </a:rPr>
              <a:t>(good)</a:t>
            </a:r>
          </a:p>
          <a:p>
            <a:pPr algn="l" rtl="0"/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4953000"/>
            <a:ext cx="9144000" cy="1905000"/>
          </a:xfrm>
        </p:spPr>
        <p:txBody>
          <a:bodyPr>
            <a:noAutofit/>
          </a:bodyPr>
          <a:lstStyle/>
          <a:p>
            <a:pPr rtl="0"/>
            <a:r>
              <a:rPr lang="en-US" sz="2000" b="1" dirty="0" smtClean="0">
                <a:solidFill>
                  <a:srgbClr val="FFFF00"/>
                </a:solidFill>
              </a:rPr>
              <a:t>News Author: Marlene </a:t>
            </a:r>
            <a:r>
              <a:rPr lang="en-US" sz="2000" b="1" dirty="0" err="1" smtClean="0">
                <a:solidFill>
                  <a:srgbClr val="FFFF00"/>
                </a:solidFill>
              </a:rPr>
              <a:t>Busko</a:t>
            </a:r>
            <a:r>
              <a:rPr lang="en-US" sz="2000" b="1" dirty="0" smtClean="0">
                <a:solidFill>
                  <a:srgbClr val="FFFF00"/>
                </a:solidFill>
              </a:rPr>
              <a:t>; CME Author: Charles P. Vega, </a:t>
            </a:r>
            <a:r>
              <a:rPr lang="en-US" sz="2000" b="1" dirty="0" err="1" smtClean="0">
                <a:solidFill>
                  <a:srgbClr val="FFFF00"/>
                </a:solidFill>
              </a:rPr>
              <a:t>MDFaculty</a:t>
            </a:r>
            <a:r>
              <a:rPr lang="en-US" sz="2000" b="1" dirty="0" smtClean="0">
                <a:solidFill>
                  <a:srgbClr val="FFFF00"/>
                </a:solidFill>
              </a:rPr>
              <a:t> and </a:t>
            </a:r>
            <a:r>
              <a:rPr lang="ar-SY" sz="2000" b="1" dirty="0" smtClean="0">
                <a:solidFill>
                  <a:srgbClr val="FFFF00"/>
                </a:solidFill>
              </a:rPr>
              <a:t/>
            </a:r>
            <a:br>
              <a:rPr lang="ar-SY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Disclosures Released: </a:t>
            </a:r>
            <a:r>
              <a:rPr lang="en-US" sz="2400" b="1" dirty="0" smtClean="0">
                <a:solidFill>
                  <a:srgbClr val="FF0000"/>
                </a:solidFill>
              </a:rPr>
              <a:t>2/22/2019</a:t>
            </a: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University of Eastern Finland, Kuopio, and colleagues, who reported their new work in </a:t>
            </a:r>
            <a:r>
              <a:rPr lang="en-US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Molecular Nutrition and Food Research</a:t>
            </a:r>
            <a:r>
              <a:rPr lang="en-US" sz="2000" dirty="0" smtClean="0"/>
              <a:t>.</a:t>
            </a:r>
            <a:endParaRPr lang="ar-SY" sz="2000" b="1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3657600"/>
          </a:xfrm>
        </p:spPr>
        <p:txBody>
          <a:bodyPr>
            <a:normAutofit/>
          </a:bodyPr>
          <a:lstStyle/>
          <a:p>
            <a:pPr algn="ctr" rtl="0"/>
            <a:r>
              <a:rPr lang="en-US" sz="8000" b="1" i="1" dirty="0" smtClean="0">
                <a:solidFill>
                  <a:srgbClr val="FF0000"/>
                </a:solidFill>
              </a:rPr>
              <a:t>An Egg a Day Keeps Diabetes Away?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5410200"/>
            <a:ext cx="9144000" cy="1219200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study enrolled 2332 men between the ages of 42 and 60 years between 1984 and 1989. After a mean follow-up period of 19.3±6.6 </a:t>
            </a: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years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</a:t>
            </a:r>
            <a:endParaRPr lang="ar-SY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5257800"/>
          </a:xfrm>
        </p:spPr>
        <p:txBody>
          <a:bodyPr/>
          <a:lstStyle/>
          <a:p>
            <a:pPr algn="l" rtl="0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Higher levels of egg consumption were associated with a lower risk for T2D  Compared with men in the lowest quartile of egg consumption </a:t>
            </a:r>
            <a:r>
              <a:rPr lang="en-US" b="1" dirty="0" smtClean="0">
                <a:solidFill>
                  <a:schemeClr val="accent6"/>
                </a:solidFill>
              </a:rPr>
              <a:t>(average 1 egg/d </a:t>
            </a:r>
            <a:r>
              <a:rPr lang="en-US" b="1" dirty="0" err="1" smtClean="0">
                <a:solidFill>
                  <a:schemeClr val="accent6"/>
                </a:solidFill>
              </a:rPr>
              <a:t>vs</a:t>
            </a:r>
            <a:r>
              <a:rPr lang="en-US" b="1" dirty="0" smtClean="0">
                <a:solidFill>
                  <a:schemeClr val="accent6"/>
                </a:solidFill>
              </a:rPr>
              <a:t> 2 eggs/wk, respectively)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 a prospective cohort study, men in the highest quartile experienced </a:t>
            </a:r>
            <a:r>
              <a:rPr lang="en-US" sz="3600" b="1" u="sng" dirty="0" smtClean="0">
                <a:solidFill>
                  <a:srgbClr val="FF0000"/>
                </a:solidFill>
              </a:rPr>
              <a:t>a significant 38% reduction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 the risk for T2D. Higher egg consumption was associated with lower levels of fasting plasma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glucos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 and serum CRP but not serum insulin.</a:t>
            </a:r>
            <a:endParaRPr lang="ar-SY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9530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current study finds that higher levels of tyrosine (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were higher in the participants who ate fewer eggs</a:t>
            </a:r>
            <a:r>
              <a:rPr lang="en-US" sz="3600" dirty="0" smtClean="0">
                <a:solidFill>
                  <a:schemeClr val="bg1"/>
                </a:solidFill>
              </a:rPr>
              <a:t>)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were associated with an increased risk for T2D among men, </a:t>
            </a:r>
            <a:r>
              <a:rPr lang="en-US" sz="4000" b="1" dirty="0" smtClean="0">
                <a:solidFill>
                  <a:srgbClr val="FF0000"/>
                </a:solidFill>
              </a:rPr>
              <a:t>but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3600" b="1" dirty="0" smtClean="0"/>
              <a:t> </a:t>
            </a:r>
            <a:r>
              <a:rPr lang="fr-FR" sz="3600" b="1" dirty="0" err="1" smtClean="0">
                <a:solidFill>
                  <a:schemeClr val="bg1"/>
                </a:solidFill>
              </a:rPr>
              <a:t>lysophosphatidylcholine</a:t>
            </a:r>
            <a:r>
              <a:rPr lang="fr-FR" sz="3600" b="1" dirty="0" smtClean="0">
                <a:solidFill>
                  <a:schemeClr val="bg1"/>
                </a:solidFill>
              </a:rPr>
              <a:t> </a:t>
            </a:r>
            <a:r>
              <a:rPr lang="fr-FR" sz="3600" dirty="0" smtClean="0">
                <a:solidFill>
                  <a:schemeClr val="bg1"/>
                </a:solidFill>
              </a:rPr>
              <a:t>(</a:t>
            </a:r>
            <a:r>
              <a:rPr lang="fr-FR" sz="3600" dirty="0" err="1" smtClean="0">
                <a:solidFill>
                  <a:schemeClr val="bg1"/>
                </a:solidFill>
              </a:rPr>
              <a:t>lysoPC</a:t>
            </a:r>
            <a:r>
              <a:rPr lang="fr-FR" sz="3600" dirty="0" smtClean="0">
                <a:solidFill>
                  <a:schemeClr val="bg1"/>
                </a:solidFill>
              </a:rPr>
              <a:t>),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polyunsaturated fatty acids, and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hydroxylated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fatty acids (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higher in persons who ate more eggs.)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were associated with lower rates of incident T2D.</a:t>
            </a:r>
          </a:p>
          <a:p>
            <a:pPr algn="r"/>
            <a:endParaRPr lang="ar-SY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b="1" u="sng" dirty="0" smtClean="0">
                <a:solidFill>
                  <a:srgbClr val="FF0000"/>
                </a:solidFill>
              </a:rPr>
              <a:t>Implications for the Healthcare Team: </a:t>
            </a:r>
            <a:r>
              <a:rPr lang="en-US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Eggs appear to be at least less important than other high-density calorie foods in promoting the risk for T2D, and eggs may indeed be protective against incident diabetes</a:t>
            </a:r>
            <a:endParaRPr lang="ar-SY" sz="36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غ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2000" contrast="12000"/>
          </a:blip>
          <a:srcRect/>
          <a:stretch>
            <a:fillRect/>
          </a:stretch>
        </p:blipFill>
        <p:spPr bwMode="auto">
          <a:xfrm>
            <a:off x="98322" y="1676400"/>
            <a:ext cx="904567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295400"/>
            <a:ext cx="6477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915741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هلا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066800" y="381000"/>
            <a:ext cx="7274267" cy="661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47963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000"/>
          </a:blip>
          <a:srcRect/>
          <a:stretch>
            <a:fillRect/>
          </a:stretch>
        </p:blipFill>
        <p:spPr bwMode="auto">
          <a:xfrm>
            <a:off x="6248399" y="0"/>
            <a:ext cx="289560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art 7"/>
          <p:cNvSpPr/>
          <p:nvPr/>
        </p:nvSpPr>
        <p:spPr>
          <a:xfrm>
            <a:off x="3429000" y="3810000"/>
            <a:ext cx="3024336" cy="1368152"/>
          </a:xfrm>
          <a:prstGeom prst="hear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 rot="20599443">
            <a:off x="1164097" y="2760831"/>
            <a:ext cx="6369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ar-SY" sz="6000" b="1" i="1" dirty="0" smtClean="0">
                <a:solidFill>
                  <a:srgbClr val="00FF00"/>
                </a:solidFill>
              </a:rPr>
              <a:t>شكراً </a:t>
            </a:r>
            <a:r>
              <a:rPr lang="ar-SY" sz="7200" b="1" i="1" dirty="0" err="1" smtClean="0">
                <a:solidFill>
                  <a:srgbClr val="00FF00"/>
                </a:solidFill>
              </a:rPr>
              <a:t>لأصغائكم</a:t>
            </a:r>
            <a:endParaRPr lang="ar-SY" sz="6000" dirty="0"/>
          </a:p>
        </p:txBody>
      </p:sp>
      <p:pic>
        <p:nvPicPr>
          <p:cNvPr id="9" name="Picture 5" descr="C:\Users\R\AppData\Local\Temp\Rar$DI09.814\WDD-logo-date-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0"/>
            <a:ext cx="3311324" cy="1752600"/>
          </a:xfrm>
          <a:prstGeom prst="rect">
            <a:avLst/>
          </a:prstGeom>
          <a:noFill/>
        </p:spPr>
      </p:pic>
      <p:sp>
        <p:nvSpPr>
          <p:cNvPr id="10" name="عنوان 1"/>
          <p:cNvSpPr txBox="1">
            <a:spLocks/>
          </p:cNvSpPr>
          <p:nvPr/>
        </p:nvSpPr>
        <p:spPr>
          <a:xfrm rot="19415741">
            <a:off x="1932" y="2141019"/>
            <a:ext cx="2221153" cy="3048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800" b="1" i="1" u="none" strike="noStrike" kern="120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د مروان شكور</a:t>
            </a:r>
            <a:endParaRPr kumimoji="0" lang="ar-SY" sz="4800" b="1" i="1" u="none" strike="noStrike" kern="120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0470" y="0"/>
            <a:ext cx="157353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7485"/>
            <a:ext cx="9021444" cy="42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048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5400" b="1" i="1" u="sng" dirty="0" err="1" smtClean="0">
                <a:solidFill>
                  <a:srgbClr val="FF0000"/>
                </a:solidFill>
              </a:rPr>
              <a:t>complementary</a:t>
            </a:r>
            <a:r>
              <a:rPr lang="fr-FR" sz="5400" b="1" i="1" u="sng" dirty="0" smtClean="0">
                <a:solidFill>
                  <a:srgbClr val="FF0000"/>
                </a:solidFill>
              </a:rPr>
              <a:t> </a:t>
            </a:r>
            <a:r>
              <a:rPr lang="fr-FR" sz="5400" b="1" i="1" u="sng" dirty="0" err="1" smtClean="0">
                <a:solidFill>
                  <a:srgbClr val="FF0000"/>
                </a:solidFill>
              </a:rPr>
              <a:t>proteins</a:t>
            </a:r>
            <a:endParaRPr lang="ar-SY" sz="5400" b="1" i="1" u="sng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7134"/>
            <a:ext cx="5181600" cy="584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0470" y="0"/>
            <a:ext cx="157353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600200"/>
            <a:ext cx="5334000" cy="208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08" y="838200"/>
            <a:ext cx="915741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5562600"/>
          </a:xfrm>
        </p:spPr>
        <p:txBody>
          <a:bodyPr/>
          <a:lstStyle/>
          <a:p>
            <a:pPr marL="0" indent="0" algn="l">
              <a:buNone/>
            </a:pPr>
            <a:r>
              <a:rPr lang="ar-SA" sz="2400" b="1" dirty="0">
                <a:solidFill>
                  <a:schemeClr val="bg1">
                    <a:lumMod val="95000"/>
                  </a:schemeClr>
                </a:solidFill>
              </a:rPr>
              <a:t>تركيب الحمية السكرية</a:t>
            </a:r>
            <a:r>
              <a:rPr lang="ar-SA" sz="2200" b="1" dirty="0">
                <a:solidFill>
                  <a:schemeClr val="accent1"/>
                </a:solidFill>
              </a:rPr>
              <a:t> </a:t>
            </a:r>
            <a:endParaRPr lang="ar-SY" sz="2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ar-SY" sz="3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ar-SA" sz="3400" b="1" dirty="0" smtClean="0">
                <a:solidFill>
                  <a:srgbClr val="FFFF00"/>
                </a:solidFill>
              </a:rPr>
              <a:t>البروتينات </a:t>
            </a:r>
            <a:r>
              <a:rPr lang="ar-SA" sz="3400" b="1" dirty="0">
                <a:solidFill>
                  <a:srgbClr val="FFFF00"/>
                </a:solidFill>
              </a:rPr>
              <a:t>: </a:t>
            </a:r>
            <a:r>
              <a:rPr lang="ar-SA" sz="3400" b="1" dirty="0"/>
              <a:t>ويوصى بأن تشكل </a:t>
            </a:r>
            <a:r>
              <a:rPr lang="ar-SA" sz="3600" b="1" i="1" dirty="0">
                <a:solidFill>
                  <a:srgbClr val="FFC000"/>
                </a:solidFill>
              </a:rPr>
              <a:t>(</a:t>
            </a:r>
            <a:r>
              <a:rPr lang="ar-SA" sz="3600" b="1" i="1" dirty="0" smtClean="0">
                <a:solidFill>
                  <a:srgbClr val="FFC000"/>
                </a:solidFill>
              </a:rPr>
              <a:t>15ـ</a:t>
            </a:r>
            <a:r>
              <a:rPr lang="ar-SY" sz="3600" b="1" i="1" dirty="0" smtClean="0">
                <a:solidFill>
                  <a:srgbClr val="FFC000"/>
                </a:solidFill>
              </a:rPr>
              <a:t> </a:t>
            </a:r>
            <a:r>
              <a:rPr lang="ar-SA" sz="3600" b="1" i="1" dirty="0" smtClean="0">
                <a:solidFill>
                  <a:srgbClr val="FFC000"/>
                </a:solidFill>
              </a:rPr>
              <a:t>20%) </a:t>
            </a:r>
            <a:r>
              <a:rPr lang="ar-SA" sz="3400" b="1" dirty="0"/>
              <a:t>من مجمل الحريرات (سواء بروتين حيواني أو نباتي ) </a:t>
            </a:r>
            <a:r>
              <a:rPr lang="ar-SA" sz="3400" b="1" dirty="0" smtClean="0"/>
              <a:t>وهوما</a:t>
            </a:r>
            <a:r>
              <a:rPr lang="ar-SY" sz="3400" b="1" dirty="0" smtClean="0"/>
              <a:t> </a:t>
            </a:r>
            <a:r>
              <a:rPr lang="ar-SA" sz="3400" b="1" dirty="0" smtClean="0"/>
              <a:t>يعادل (0,8</a:t>
            </a:r>
            <a:r>
              <a:rPr lang="ar-SY" sz="3400" b="1" dirty="0" smtClean="0"/>
              <a:t> </a:t>
            </a:r>
            <a:r>
              <a:rPr lang="ar-SA" sz="3400" b="1" dirty="0" smtClean="0"/>
              <a:t>ـ</a:t>
            </a:r>
            <a:r>
              <a:rPr lang="ar-SY" sz="3400" b="1" dirty="0" smtClean="0"/>
              <a:t> </a:t>
            </a:r>
            <a:r>
              <a:rPr lang="ar-SA" sz="3400" b="1" dirty="0" smtClean="0"/>
              <a:t>1</a:t>
            </a:r>
            <a:r>
              <a:rPr lang="ar-SY" sz="3400" b="1" dirty="0" smtClean="0"/>
              <a:t> غ/كغ </a:t>
            </a:r>
            <a:r>
              <a:rPr lang="ar-SA" sz="3400" b="1" dirty="0" smtClean="0"/>
              <a:t>من </a:t>
            </a:r>
            <a:r>
              <a:rPr lang="ar-SA" sz="3400" b="1" dirty="0"/>
              <a:t>الوزن </a:t>
            </a:r>
            <a:r>
              <a:rPr lang="ar-SA" sz="3400" b="1" dirty="0" smtClean="0"/>
              <a:t>)</a:t>
            </a:r>
            <a:r>
              <a:rPr lang="ar-SY" sz="3400" b="1" dirty="0" smtClean="0"/>
              <a:t>.</a:t>
            </a:r>
            <a:endParaRPr lang="ar-SA" sz="3400" b="1" dirty="0"/>
          </a:p>
          <a:p>
            <a:pPr>
              <a:lnSpc>
                <a:spcPct val="150000"/>
              </a:lnSpc>
            </a:pP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85800"/>
            <a:ext cx="1447799" cy="914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3069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601008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1157288"/>
            <a:ext cx="80962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غ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2000" contrast="12000"/>
          </a:blip>
          <a:srcRect/>
          <a:stretch>
            <a:fillRect/>
          </a:stretch>
        </p:blipFill>
        <p:spPr bwMode="auto">
          <a:xfrm>
            <a:off x="98322" y="1676400"/>
            <a:ext cx="904567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295400"/>
            <a:ext cx="6477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It is often the </a:t>
            </a:r>
            <a:r>
              <a:rPr lang="en-US" b="1" i="1" dirty="0" smtClean="0"/>
              <a:t>invisible fats </a:t>
            </a:r>
            <a:r>
              <a:rPr lang="en-US" dirty="0" smtClean="0"/>
              <a:t>that can make it difficult for clients on limited fat diets to regulate their fat intake. For example, one 3-inch </a:t>
            </a:r>
            <a:r>
              <a:rPr lang="en-US" b="1" dirty="0" smtClean="0"/>
              <a:t>doughnut</a:t>
            </a:r>
            <a:r>
              <a:rPr lang="en-US" dirty="0" smtClean="0"/>
              <a:t> may contain </a:t>
            </a:r>
            <a:r>
              <a:rPr lang="en-US" b="1" dirty="0" smtClean="0"/>
              <a:t>12 grams </a:t>
            </a:r>
            <a:r>
              <a:rPr lang="en-US" dirty="0" smtClean="0"/>
              <a:t>of fat, whereas one 3-inch </a:t>
            </a:r>
            <a:r>
              <a:rPr lang="en-US" b="1" dirty="0" smtClean="0"/>
              <a:t>bagel </a:t>
            </a:r>
            <a:r>
              <a:rPr lang="en-US" dirty="0" smtClean="0"/>
              <a:t>contains only </a:t>
            </a:r>
            <a:r>
              <a:rPr lang="en-US" b="1" dirty="0" smtClean="0"/>
              <a:t>2 grams </a:t>
            </a:r>
            <a:r>
              <a:rPr lang="en-US" dirty="0" smtClean="0"/>
              <a:t>of fat </a:t>
            </a:r>
          </a:p>
          <a:p>
            <a:pPr algn="l" rtl="0"/>
            <a:r>
              <a:rPr lang="en-US" dirty="0" smtClean="0"/>
              <a:t>One </a:t>
            </a:r>
            <a:r>
              <a:rPr lang="en-US" b="1" dirty="0" smtClean="0"/>
              <a:t>fried chicken drumstick </a:t>
            </a:r>
            <a:r>
              <a:rPr lang="en-US" dirty="0" smtClean="0"/>
              <a:t>may contain </a:t>
            </a:r>
            <a:r>
              <a:rPr lang="en-US" b="1" dirty="0" smtClean="0"/>
              <a:t>11 grams </a:t>
            </a:r>
            <a:r>
              <a:rPr lang="en-US" dirty="0" smtClean="0"/>
              <a:t>of fat, whereas one </a:t>
            </a:r>
            <a:r>
              <a:rPr lang="en-US" b="1" dirty="0" smtClean="0"/>
              <a:t>roasted drumstick </a:t>
            </a:r>
            <a:r>
              <a:rPr lang="en-US" dirty="0" smtClean="0"/>
              <a:t>may contain only </a:t>
            </a:r>
            <a:r>
              <a:rPr lang="en-US" b="1" dirty="0" smtClean="0"/>
              <a:t>2 grams of fat</a:t>
            </a:r>
            <a:r>
              <a:rPr lang="en-US" dirty="0" smtClean="0"/>
              <a:t>.</a:t>
            </a:r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27432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fr-FR" sz="35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American </a:t>
            </a:r>
            <a:r>
              <a:rPr lang="en-US" sz="35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Heart Association’s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newest recommendation is to consume less or no more than </a:t>
            </a:r>
          </a:p>
          <a:p>
            <a:pPr algn="l" rtl="0"/>
            <a:r>
              <a:rPr lang="en-US" sz="4200" b="1" dirty="0" smtClean="0">
                <a:solidFill>
                  <a:srgbClr val="92D050"/>
                </a:solidFill>
              </a:rPr>
              <a:t>7% of 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</a:p>
          <a:p>
            <a:pPr algn="l" rtl="0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500" b="1" dirty="0" smtClean="0">
                <a:solidFill>
                  <a:srgbClr val="FFFF00"/>
                </a:solidFill>
              </a:rPr>
              <a:t>8% polyunsaturated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and  </a:t>
            </a:r>
          </a:p>
          <a:p>
            <a:pPr algn="l" rtl="0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</a:rPr>
              <a:t>15% monounsaturated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 At present, 36% of calories in U.S. diets is derived from fats.</a:t>
            </a:r>
            <a:endParaRPr lang="ar-SY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27432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fr-FR" sz="35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American </a:t>
            </a:r>
            <a:r>
              <a:rPr lang="en-US" sz="35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Heart Association’s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newest recommendation is to consume less or no more than </a:t>
            </a:r>
          </a:p>
          <a:p>
            <a:pPr algn="l" rtl="0"/>
            <a:r>
              <a:rPr lang="en-US" sz="4200" b="1" dirty="0" smtClean="0">
                <a:solidFill>
                  <a:srgbClr val="92D050"/>
                </a:solidFill>
              </a:rPr>
              <a:t>7% of 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</a:p>
          <a:p>
            <a:pPr algn="l" rtl="0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500" b="1" dirty="0" smtClean="0">
                <a:solidFill>
                  <a:srgbClr val="FFFF00"/>
                </a:solidFill>
              </a:rPr>
              <a:t>8% polyunsaturated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and  </a:t>
            </a:r>
          </a:p>
          <a:p>
            <a:pPr algn="l" rtl="0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</a:rPr>
              <a:t>15% monounsaturated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 At present, 36% of calories in U.S. diets is derived from fats.</a:t>
            </a:r>
            <a:endParaRPr lang="ar-SY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</a:rPr>
              <a:t>eating patterns</a:t>
            </a:r>
            <a:endParaRPr lang="ar-SY" sz="8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5562600"/>
            <a:ext cx="6324600" cy="563563"/>
          </a:xfrm>
        </p:spPr>
        <p:txBody>
          <a:bodyPr>
            <a:normAutofit lnSpcReduction="10000"/>
          </a:bodyPr>
          <a:lstStyle/>
          <a:p>
            <a:endParaRPr lang="ar-S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600200"/>
          </a:xfrm>
        </p:spPr>
        <p:txBody>
          <a:bodyPr>
            <a:normAutofit/>
          </a:bodyPr>
          <a:lstStyle/>
          <a:p>
            <a:r>
              <a:rPr lang="en-US" b="1" dirty="0" smtClean="0"/>
              <a:t>Healthy nutrition for diabetic patient</a:t>
            </a:r>
            <a:endParaRPr lang="ar-SY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534400" cy="5638800"/>
          </a:xfrm>
          <a:solidFill>
            <a:schemeClr val="tx2">
              <a:lumMod val="20000"/>
              <a:lumOff val="80000"/>
              <a:alpha val="0"/>
            </a:schemeClr>
          </a:solidFill>
        </p:spPr>
        <p:txBody>
          <a:bodyPr/>
          <a:lstStyle/>
          <a:p>
            <a:pPr marL="0" indent="0" algn="l">
              <a:buNone/>
            </a:pPr>
            <a:r>
              <a:rPr lang="ar-SA" sz="2400" b="1" dirty="0" smtClean="0">
                <a:solidFill>
                  <a:schemeClr val="bg1">
                    <a:lumMod val="95000"/>
                  </a:schemeClr>
                </a:solidFill>
              </a:rPr>
              <a:t>تركيب </a:t>
            </a:r>
            <a:r>
              <a:rPr lang="ar-SA" sz="2400" b="1" dirty="0">
                <a:solidFill>
                  <a:schemeClr val="bg1">
                    <a:lumMod val="95000"/>
                  </a:schemeClr>
                </a:solidFill>
              </a:rPr>
              <a:t>الحمية السكرية </a:t>
            </a:r>
            <a:endParaRPr lang="ar-SY" sz="24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ar-SA" sz="3600" b="1" dirty="0" smtClean="0">
                <a:solidFill>
                  <a:srgbClr val="FFFF00"/>
                </a:solidFill>
              </a:rPr>
              <a:t>الدسم </a:t>
            </a:r>
            <a:r>
              <a:rPr lang="ar-SA" sz="3600" b="1" dirty="0">
                <a:solidFill>
                  <a:srgbClr val="FFFF00"/>
                </a:solidFill>
              </a:rPr>
              <a:t>: </a:t>
            </a:r>
            <a:r>
              <a:rPr lang="ar-SA" sz="3400" b="1" dirty="0"/>
              <a:t>يوصى بأن تشكل </a:t>
            </a:r>
            <a:r>
              <a:rPr lang="ar-SA" sz="3600" b="1" i="1" dirty="0">
                <a:solidFill>
                  <a:srgbClr val="FFC000"/>
                </a:solidFill>
              </a:rPr>
              <a:t>(</a:t>
            </a:r>
            <a:r>
              <a:rPr lang="ar-SA" sz="3600" b="1" i="1" dirty="0" smtClean="0">
                <a:solidFill>
                  <a:srgbClr val="FFC000"/>
                </a:solidFill>
              </a:rPr>
              <a:t>25</a:t>
            </a:r>
            <a:r>
              <a:rPr lang="ar-SY" sz="3600" b="1" i="1" dirty="0" smtClean="0">
                <a:solidFill>
                  <a:srgbClr val="FFC000"/>
                </a:solidFill>
              </a:rPr>
              <a:t> </a:t>
            </a:r>
            <a:r>
              <a:rPr lang="ar-SA" sz="3600" b="1" i="1" dirty="0" smtClean="0">
                <a:solidFill>
                  <a:srgbClr val="FFC000"/>
                </a:solidFill>
              </a:rPr>
              <a:t>ـ</a:t>
            </a:r>
            <a:r>
              <a:rPr lang="ar-SY" sz="3600" b="1" i="1" dirty="0" smtClean="0">
                <a:solidFill>
                  <a:srgbClr val="FFC000"/>
                </a:solidFill>
              </a:rPr>
              <a:t> </a:t>
            </a:r>
            <a:r>
              <a:rPr lang="ar-SA" sz="3600" b="1" i="1" dirty="0" smtClean="0">
                <a:solidFill>
                  <a:srgbClr val="FFC000"/>
                </a:solidFill>
              </a:rPr>
              <a:t>35</a:t>
            </a:r>
            <a:r>
              <a:rPr lang="ar-SA" sz="3600" b="1" i="1" dirty="0">
                <a:solidFill>
                  <a:srgbClr val="FFC000"/>
                </a:solidFill>
              </a:rPr>
              <a:t>%) </a:t>
            </a:r>
            <a:r>
              <a:rPr lang="ar-SA" sz="3400" b="1" dirty="0"/>
              <a:t>من مجمل الحريرات اليومية ولها مصادر عديدة مختلفة التأثير على شحوم </a:t>
            </a:r>
            <a:r>
              <a:rPr lang="ar-SA" sz="3400" b="1" dirty="0" smtClean="0"/>
              <a:t>الدم،</a:t>
            </a:r>
            <a:r>
              <a:rPr lang="ar-SY" sz="3400" b="1" dirty="0" smtClean="0"/>
              <a:t> </a:t>
            </a:r>
            <a:r>
              <a:rPr lang="ar-SA" sz="3400" b="1" dirty="0" smtClean="0"/>
              <a:t>وينصح </a:t>
            </a:r>
            <a:r>
              <a:rPr lang="ar-SA" sz="3400" b="1" dirty="0"/>
              <a:t>بتناول الدسم غير المشبعة </a:t>
            </a:r>
            <a:r>
              <a:rPr lang="ar-SY" sz="3400" b="1" dirty="0" smtClean="0"/>
              <a:t>و الابتعاد عن الدسم المشبعة.</a:t>
            </a:r>
            <a:endParaRPr lang="ar-SA" sz="3400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67376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3069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228600" y="3564791"/>
            <a:ext cx="8915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36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American </a:t>
            </a:r>
            <a:r>
              <a:rPr lang="en-US" sz="36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Heart Association’s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newest recommendation is to consume less or no more than </a:t>
            </a:r>
          </a:p>
          <a:p>
            <a:pPr algn="l" rtl="0"/>
            <a:r>
              <a:rPr lang="en-US" sz="4400" b="1" dirty="0" smtClean="0">
                <a:solidFill>
                  <a:srgbClr val="92D050"/>
                </a:solidFill>
              </a:rPr>
              <a:t>7% of 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</a:p>
          <a:p>
            <a:pPr algn="l" rtl="0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8% polyunsaturated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and  </a:t>
            </a:r>
          </a:p>
          <a:p>
            <a:pPr algn="l" rtl="0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15% monounsaturated fats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 At present, 36% of calories in U.S. diets is derived from fats.</a:t>
            </a:r>
            <a:endParaRPr lang="ar-SY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89181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486400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ar-SA" sz="2400" b="1" dirty="0">
                <a:solidFill>
                  <a:schemeClr val="bg1"/>
                </a:solidFill>
              </a:rPr>
              <a:t>تركيب الحمية السكرية</a:t>
            </a:r>
            <a:r>
              <a:rPr lang="ar-SA" sz="2200" b="1" dirty="0">
                <a:solidFill>
                  <a:schemeClr val="accent1"/>
                </a:solidFill>
              </a:rPr>
              <a:t> </a:t>
            </a:r>
            <a:endParaRPr lang="ar-SY" sz="2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ar-SY" sz="3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ar-SY" sz="3300" b="1" dirty="0" smtClean="0">
                <a:solidFill>
                  <a:srgbClr val="FFFF00"/>
                </a:solidFill>
              </a:rPr>
              <a:t>ويضاف لها: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ar-SA" sz="3300" b="1" dirty="0" smtClean="0">
                <a:solidFill>
                  <a:srgbClr val="FFFF00"/>
                </a:solidFill>
              </a:rPr>
              <a:t>الألياف </a:t>
            </a:r>
            <a:r>
              <a:rPr lang="ar-SA" sz="3300" b="1" dirty="0">
                <a:solidFill>
                  <a:srgbClr val="FFFF00"/>
                </a:solidFill>
              </a:rPr>
              <a:t>:  </a:t>
            </a:r>
            <a:r>
              <a:rPr lang="ar-SA" sz="3300" b="1" dirty="0"/>
              <a:t>يوصى بتناول </a:t>
            </a:r>
            <a:r>
              <a:rPr lang="ar-SA" sz="3300" b="1" dirty="0" smtClean="0"/>
              <a:t>20ـ</a:t>
            </a:r>
            <a:r>
              <a:rPr lang="ar-SY" sz="3300" b="1" dirty="0" smtClean="0"/>
              <a:t> </a:t>
            </a:r>
            <a:r>
              <a:rPr lang="ar-SA" sz="3300" b="1" dirty="0" smtClean="0"/>
              <a:t>35غ </a:t>
            </a:r>
            <a:r>
              <a:rPr lang="ar-SA" sz="3300" b="1" dirty="0"/>
              <a:t>من الألياف لفائدتها في انقاص الكولسترول وتحسين وظيفة الكولون ولدورها في خفض </a:t>
            </a:r>
            <a:r>
              <a:rPr lang="ar-SY" sz="3300" b="1" dirty="0" smtClean="0"/>
              <a:t>امتصاص </a:t>
            </a:r>
            <a:r>
              <a:rPr lang="ar-SA" sz="3300" b="1" dirty="0" smtClean="0"/>
              <a:t>سكر </a:t>
            </a:r>
            <a:r>
              <a:rPr lang="ar-SA" sz="3300" b="1" dirty="0"/>
              <a:t>الدم في </a:t>
            </a:r>
            <a:r>
              <a:rPr lang="ar-SA" sz="3300" b="1" dirty="0" smtClean="0"/>
              <a:t>الأمعاء</a:t>
            </a:r>
            <a:r>
              <a:rPr lang="ar-SY" sz="3300" b="1" dirty="0" smtClean="0"/>
              <a:t>.</a:t>
            </a:r>
            <a:endParaRPr lang="ar-SA" sz="33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ar-SA" sz="3300" b="1" dirty="0">
                <a:solidFill>
                  <a:srgbClr val="FFFF00"/>
                </a:solidFill>
              </a:rPr>
              <a:t>الصوديوم : </a:t>
            </a:r>
            <a:r>
              <a:rPr lang="ar-SA" sz="3300" b="1" dirty="0"/>
              <a:t>تماثل الكمية المسموحة من ملح الطعام لدى مريض السكري الكمية عند غير السكري وتعادل /</a:t>
            </a:r>
            <a:r>
              <a:rPr lang="ar-SA" sz="3300" b="1" dirty="0" smtClean="0"/>
              <a:t>6/غ</a:t>
            </a:r>
            <a:r>
              <a:rPr lang="en-US" sz="3300" b="1" dirty="0" smtClean="0"/>
              <a:t> </a:t>
            </a:r>
            <a:r>
              <a:rPr lang="ar-SA" sz="3300" b="1" dirty="0" smtClean="0"/>
              <a:t>من </a:t>
            </a:r>
            <a:r>
              <a:rPr lang="ar-SA" sz="3300" b="1" dirty="0"/>
              <a:t>ملح </a:t>
            </a:r>
            <a:r>
              <a:rPr lang="ar-SA" sz="3300" b="1" dirty="0" smtClean="0"/>
              <a:t>الطعا</a:t>
            </a:r>
            <a:r>
              <a:rPr lang="ar-SY" sz="3300" b="1" dirty="0" smtClean="0"/>
              <a:t>م(أقل من 2400 </a:t>
            </a:r>
            <a:r>
              <a:rPr lang="ar-SY" sz="3300" b="1" dirty="0" err="1" smtClean="0"/>
              <a:t>مغ</a:t>
            </a:r>
            <a:r>
              <a:rPr lang="ar-SY" sz="3300" b="1" dirty="0" smtClean="0"/>
              <a:t> صوديوم/اليوم</a:t>
            </a:r>
            <a:r>
              <a:rPr lang="ar-SY" sz="3300" b="1" dirty="0" err="1" smtClean="0"/>
              <a:t>)</a:t>
            </a:r>
            <a:r>
              <a:rPr lang="en-US" sz="3300" b="1" dirty="0" smtClean="0"/>
              <a:t> </a:t>
            </a:r>
            <a:r>
              <a:rPr lang="ar-SA" sz="3300" b="1" dirty="0" smtClean="0"/>
              <a:t>وتخفض </a:t>
            </a:r>
            <a:r>
              <a:rPr lang="ar-SA" sz="3300" b="1" dirty="0"/>
              <a:t>في حال وجود ارتفاع توتر </a:t>
            </a:r>
            <a:r>
              <a:rPr lang="ar-SA" sz="3300" b="1" dirty="0" smtClean="0"/>
              <a:t>شرياني</a:t>
            </a:r>
            <a:r>
              <a:rPr lang="ar-SY" sz="3300" b="1" dirty="0" smtClean="0"/>
              <a:t>.</a:t>
            </a:r>
            <a:endParaRPr lang="ar-SA" sz="3300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85800"/>
            <a:ext cx="1447799" cy="914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3069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7069850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686800" cy="5410200"/>
          </a:xfrm>
        </p:spPr>
        <p:txBody>
          <a:bodyPr/>
          <a:lstStyle/>
          <a:p>
            <a:pPr marL="0" indent="0" algn="l">
              <a:buNone/>
            </a:pPr>
            <a:r>
              <a:rPr lang="ar-SA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تركيب الحمية السكرية </a:t>
            </a:r>
            <a:endParaRPr lang="ar-SY" sz="28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ar-SY" sz="3200" b="1" dirty="0" smtClean="0">
                <a:solidFill>
                  <a:srgbClr val="FFFF00"/>
                </a:solidFill>
              </a:rPr>
              <a:t>ا</a:t>
            </a:r>
            <a:r>
              <a:rPr lang="ar-SA" sz="3200" b="1" dirty="0">
                <a:solidFill>
                  <a:srgbClr val="FFFF00"/>
                </a:solidFill>
              </a:rPr>
              <a:t>لفيتامينات :</a:t>
            </a:r>
            <a:r>
              <a:rPr lang="ar-SA" dirty="0">
                <a:solidFill>
                  <a:srgbClr val="FFFF00"/>
                </a:solidFill>
              </a:rPr>
              <a:t> </a:t>
            </a:r>
            <a:r>
              <a:rPr lang="ar-SA" sz="3000" b="1" dirty="0"/>
              <a:t>لم يثبت </a:t>
            </a:r>
            <a:r>
              <a:rPr lang="ar-SA" sz="3000" b="1" dirty="0" smtClean="0"/>
              <a:t>و</a:t>
            </a:r>
            <a:r>
              <a:rPr lang="ar-SY" sz="3000" b="1" dirty="0" smtClean="0"/>
              <a:t>جو</a:t>
            </a:r>
            <a:r>
              <a:rPr lang="ar-SA" sz="3000" b="1" dirty="0" smtClean="0"/>
              <a:t>د </a:t>
            </a:r>
            <a:r>
              <a:rPr lang="ar-SA" sz="3000" b="1" dirty="0"/>
              <a:t>أي فائدة أوضرورة لتناول فيتامينات إضافية لمرضى السكري وتوصف في حالات </a:t>
            </a:r>
            <a:r>
              <a:rPr lang="ar-SA" sz="3000" b="1" dirty="0" smtClean="0"/>
              <a:t>خاصة</a:t>
            </a:r>
            <a:r>
              <a:rPr lang="ar-SY" sz="3000" b="1" dirty="0" smtClean="0"/>
              <a:t>:</a:t>
            </a:r>
            <a:r>
              <a:rPr lang="ar-SA" sz="3000" b="1" dirty="0" smtClean="0"/>
              <a:t> </a:t>
            </a:r>
            <a:endParaRPr lang="ar-SA" sz="3000" b="1" dirty="0"/>
          </a:p>
          <a:p>
            <a:pPr>
              <a:buFont typeface="Wingdings" pitchFamily="2" charset="2"/>
              <a:buChar char="Ø"/>
            </a:pPr>
            <a:r>
              <a:rPr lang="ar-SA" sz="3000" b="1" dirty="0"/>
              <a:t>الحوامل </a:t>
            </a:r>
            <a:r>
              <a:rPr lang="ar-SA" sz="3000" b="1" dirty="0" smtClean="0"/>
              <a:t>والمرضعات</a:t>
            </a:r>
            <a:r>
              <a:rPr lang="ar-SY" sz="3000" b="1" dirty="0" smtClean="0"/>
              <a:t>.</a:t>
            </a:r>
            <a:r>
              <a:rPr lang="ar-SA" sz="3000" b="1" dirty="0" smtClean="0"/>
              <a:t> </a:t>
            </a:r>
            <a:endParaRPr lang="ar-SA" sz="3000" b="1" dirty="0"/>
          </a:p>
          <a:p>
            <a:pPr>
              <a:buFont typeface="Wingdings" pitchFamily="2" charset="2"/>
              <a:buChar char="Ø"/>
            </a:pPr>
            <a:r>
              <a:rPr lang="ar-SA" sz="3000" b="1" dirty="0"/>
              <a:t>الأشخاص </a:t>
            </a:r>
            <a:r>
              <a:rPr lang="ar-SA" sz="3000" b="1" dirty="0" smtClean="0"/>
              <a:t>النباتيون</a:t>
            </a:r>
            <a:r>
              <a:rPr lang="ar-SY" sz="3000" b="1" dirty="0" smtClean="0"/>
              <a:t>.</a:t>
            </a:r>
            <a:r>
              <a:rPr lang="ar-SA" sz="3000" b="1" dirty="0" smtClean="0"/>
              <a:t> </a:t>
            </a:r>
            <a:endParaRPr lang="ar-SA" sz="3000" b="1" dirty="0"/>
          </a:p>
          <a:p>
            <a:pPr>
              <a:buFont typeface="Wingdings" pitchFamily="2" charset="2"/>
              <a:buChar char="Ø"/>
            </a:pPr>
            <a:r>
              <a:rPr lang="ar-SA" sz="3000" b="1" dirty="0"/>
              <a:t>بوجود </a:t>
            </a:r>
            <a:r>
              <a:rPr lang="ar-SA" sz="3000" b="1" dirty="0" smtClean="0"/>
              <a:t>ن</a:t>
            </a:r>
            <a:r>
              <a:rPr lang="ar-SY" sz="3000" b="1" dirty="0" smtClean="0"/>
              <a:t>ق</a:t>
            </a:r>
            <a:r>
              <a:rPr lang="ar-SA" sz="3000" b="1" dirty="0" smtClean="0"/>
              <a:t>ص </a:t>
            </a:r>
            <a:r>
              <a:rPr lang="ar-SA" sz="3000" b="1" dirty="0"/>
              <a:t>في بعض العناصر تثبته التحاليل </a:t>
            </a:r>
            <a:r>
              <a:rPr lang="ar-SA" sz="3000" b="1" dirty="0" smtClean="0"/>
              <a:t>الدموية</a:t>
            </a:r>
            <a:r>
              <a:rPr lang="ar-SY" sz="3000" b="1" dirty="0" err="1" smtClean="0"/>
              <a:t>.(</a:t>
            </a:r>
            <a:r>
              <a:rPr lang="en-US" sz="3000" b="1" dirty="0" smtClean="0"/>
              <a:t>VD</a:t>
            </a:r>
            <a:r>
              <a:rPr lang="ar-SY" sz="3000" b="1" dirty="0" smtClean="0"/>
              <a:t> </a:t>
            </a:r>
            <a:r>
              <a:rPr lang="ar-SY" sz="3000" b="1" dirty="0" err="1" smtClean="0"/>
              <a:t>)</a:t>
            </a:r>
            <a:endParaRPr lang="ar-SA" sz="3000" b="1" dirty="0"/>
          </a:p>
          <a:p>
            <a:pPr>
              <a:buFont typeface="Wingdings" pitchFamily="2" charset="2"/>
              <a:buChar char="Ø"/>
            </a:pPr>
            <a:r>
              <a:rPr lang="ar-SA" sz="3000" b="1" dirty="0"/>
              <a:t>استخدام أدوية تؤثرعلى بعض العناصر </a:t>
            </a:r>
            <a:r>
              <a:rPr lang="ar-SA" sz="3000" b="1" dirty="0" smtClean="0"/>
              <a:t>الغذائية</a:t>
            </a:r>
            <a:r>
              <a:rPr lang="ar-SY" sz="3000" b="1" dirty="0" smtClean="0"/>
              <a:t> </a:t>
            </a:r>
            <a:r>
              <a:rPr lang="ar-SY" b="1" i="1" dirty="0" smtClean="0">
                <a:solidFill>
                  <a:srgbClr val="FFC000"/>
                </a:solidFill>
              </a:rPr>
              <a:t>(</a:t>
            </a:r>
            <a:r>
              <a:rPr lang="ar-SY" b="1" i="1" dirty="0" err="1" smtClean="0">
                <a:solidFill>
                  <a:srgbClr val="FFC000"/>
                </a:solidFill>
              </a:rPr>
              <a:t>المتفورمين)</a:t>
            </a:r>
            <a:endParaRPr lang="ar-SA" sz="3000" b="1" i="1" dirty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ar-SA" sz="3000" b="1" dirty="0" smtClean="0"/>
              <a:t>المسنون</a:t>
            </a:r>
            <a:r>
              <a:rPr lang="ar-SY" sz="3000" b="1" dirty="0" smtClean="0"/>
              <a:t>.</a:t>
            </a:r>
            <a:endParaRPr lang="ar-SA" sz="3000" b="1" dirty="0"/>
          </a:p>
          <a:p>
            <a:pPr>
              <a:buFont typeface="Wingdings" pitchFamily="2" charset="2"/>
              <a:buChar char="Ø"/>
            </a:pPr>
            <a:r>
              <a:rPr lang="ar-SA" sz="3000" b="1" dirty="0"/>
              <a:t>الأطفال والمراهقين الذين لايتناولون كميات كافية من </a:t>
            </a:r>
            <a:r>
              <a:rPr lang="ar-SA" sz="3000" b="1" dirty="0" smtClean="0"/>
              <a:t>الطعام</a:t>
            </a:r>
            <a:r>
              <a:rPr lang="ar-SY" sz="3000" b="1" dirty="0"/>
              <a:t>.</a:t>
            </a:r>
            <a:endParaRPr lang="ar-SA" sz="3000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1" y="228600"/>
            <a:ext cx="1447799" cy="9144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0" y="449580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3200" b="1" dirty="0" err="1" smtClean="0">
                <a:solidFill>
                  <a:srgbClr val="FBD5DE"/>
                </a:solidFill>
              </a:rPr>
              <a:t>vitamin</a:t>
            </a:r>
            <a:r>
              <a:rPr lang="fr-FR" sz="3200" b="1" dirty="0" smtClean="0">
                <a:solidFill>
                  <a:srgbClr val="FBD5DE"/>
                </a:solidFill>
              </a:rPr>
              <a:t> B12 </a:t>
            </a:r>
            <a:r>
              <a:rPr lang="fr-FR" sz="3200" b="1" dirty="0" err="1" smtClean="0">
                <a:solidFill>
                  <a:schemeClr val="bg2"/>
                </a:solidFill>
              </a:rPr>
              <a:t>deficiency</a:t>
            </a:r>
            <a:r>
              <a:rPr lang="fr-FR" sz="3200" b="1" dirty="0" smtClean="0">
                <a:solidFill>
                  <a:schemeClr val="bg2"/>
                </a:solidFill>
              </a:rPr>
              <a:t>, and </a:t>
            </a:r>
            <a:r>
              <a:rPr lang="fr-FR" sz="3200" b="1" dirty="0" err="1" smtClean="0">
                <a:solidFill>
                  <a:schemeClr val="bg2"/>
                </a:solidFill>
              </a:rPr>
              <a:t>periodic</a:t>
            </a:r>
            <a:r>
              <a:rPr lang="fr-FR" sz="3200" b="1" dirty="0" smtClean="0">
                <a:solidFill>
                  <a:schemeClr val="bg2"/>
                </a:solidFill>
              </a:rPr>
              <a:t> </a:t>
            </a:r>
            <a:r>
              <a:rPr lang="fr-FR" sz="3200" b="1" dirty="0" err="1" smtClean="0">
                <a:solidFill>
                  <a:schemeClr val="bg2"/>
                </a:solidFill>
              </a:rPr>
              <a:t>measurement</a:t>
            </a:r>
            <a:r>
              <a:rPr lang="fr-FR" sz="3200" b="1" dirty="0" smtClean="0">
                <a:solidFill>
                  <a:schemeClr val="bg2"/>
                </a:solidFill>
              </a:rPr>
              <a:t> of</a:t>
            </a:r>
          </a:p>
          <a:p>
            <a:pPr algn="l" rtl="0"/>
            <a:r>
              <a:rPr lang="en-US" sz="3200" b="1" dirty="0" smtClean="0">
                <a:solidFill>
                  <a:schemeClr val="bg2"/>
                </a:solidFill>
              </a:rPr>
              <a:t>vitamin B12 levels should be considered </a:t>
            </a:r>
            <a:r>
              <a:rPr lang="fr-FR" sz="3200" b="1" dirty="0" smtClean="0">
                <a:solidFill>
                  <a:schemeClr val="bg2"/>
                </a:solidFill>
              </a:rPr>
              <a:t>in </a:t>
            </a:r>
            <a:r>
              <a:rPr lang="fr-FR" sz="3200" b="1" dirty="0" err="1" smtClean="0">
                <a:solidFill>
                  <a:schemeClr val="bg2"/>
                </a:solidFill>
              </a:rPr>
              <a:t>metformin</a:t>
            </a:r>
            <a:r>
              <a:rPr lang="fr-FR" sz="3200" b="1" dirty="0" smtClean="0">
                <a:solidFill>
                  <a:schemeClr val="bg2"/>
                </a:solidFill>
              </a:rPr>
              <a:t> </a:t>
            </a:r>
            <a:r>
              <a:rPr lang="fr-FR" sz="3200" b="1" dirty="0" err="1" smtClean="0">
                <a:solidFill>
                  <a:schemeClr val="bg2"/>
                </a:solidFill>
              </a:rPr>
              <a:t>treated</a:t>
            </a:r>
            <a:r>
              <a:rPr lang="fr-FR" sz="3200" b="1" dirty="0" smtClean="0">
                <a:solidFill>
                  <a:schemeClr val="bg2"/>
                </a:solidFill>
              </a:rPr>
              <a:t> patients, </a:t>
            </a:r>
            <a:r>
              <a:rPr lang="fr-FR" sz="3200" b="1" dirty="0" err="1" smtClean="0">
                <a:solidFill>
                  <a:schemeClr val="bg2"/>
                </a:solidFill>
              </a:rPr>
              <a:t>especially</a:t>
            </a:r>
            <a:r>
              <a:rPr lang="fr-FR" sz="3200" b="1" dirty="0" smtClean="0">
                <a:solidFill>
                  <a:schemeClr val="bg2"/>
                </a:solidFill>
              </a:rPr>
              <a:t> in </a:t>
            </a:r>
            <a:r>
              <a:rPr lang="fr-FR" sz="3200" b="1" dirty="0" err="1" smtClean="0">
                <a:solidFill>
                  <a:schemeClr val="bg2"/>
                </a:solidFill>
              </a:rPr>
              <a:t>those</a:t>
            </a:r>
            <a:r>
              <a:rPr lang="fr-FR" sz="3200" b="1" dirty="0" smtClean="0">
                <a:solidFill>
                  <a:schemeClr val="bg2"/>
                </a:solidFill>
              </a:rPr>
              <a:t> </a:t>
            </a:r>
            <a:r>
              <a:rPr lang="en-US" sz="3200" b="1" dirty="0" smtClean="0">
                <a:solidFill>
                  <a:schemeClr val="bg2"/>
                </a:solidFill>
              </a:rPr>
              <a:t>with anemia or peripheral neuropathy. </a:t>
            </a:r>
            <a:r>
              <a:rPr lang="fr-FR" sz="2800" dirty="0" smtClean="0">
                <a:solidFill>
                  <a:schemeClr val="bg2"/>
                </a:solidFill>
              </a:rPr>
              <a:t>B</a:t>
            </a:r>
            <a:endParaRPr lang="ar-SY" sz="2800" dirty="0">
              <a:solidFill>
                <a:schemeClr val="bg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6071575"/>
            <a:ext cx="1585574" cy="7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59294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1541</Words>
  <Application>Microsoft Office PowerPoint</Application>
  <PresentationFormat>عرض على الشاشة (3:4)‏</PresentationFormat>
  <Paragraphs>117</Paragraphs>
  <Slides>68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68</vt:i4>
      </vt:variant>
    </vt:vector>
  </HeadingPairs>
  <TitlesOfParts>
    <vt:vector size="69" baseType="lpstr">
      <vt:lpstr>سمة Office</vt:lpstr>
      <vt:lpstr>التغذية الصحية لمريض السكري </vt:lpstr>
      <vt:lpstr>conclusion</vt:lpstr>
      <vt:lpstr>conclusion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Goals of Nutrition Therapy for Adults With Diabetes </vt:lpstr>
      <vt:lpstr>الشريحة 13</vt:lpstr>
      <vt:lpstr>s</vt:lpstr>
      <vt:lpstr>s</vt:lpstr>
      <vt:lpstr>الشريحة 16</vt:lpstr>
      <vt:lpstr>الشريحة 17</vt:lpstr>
      <vt:lpstr>الشريحة 18</vt:lpstr>
      <vt:lpstr>الحمية المتوسطية 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Table A4-1. Healthy Mediterranean-Style Eating Pattern: Recommended Amounts of Food From Each Food Group at 12 Calorie Levels</vt:lpstr>
      <vt:lpstr>Table A4-1. (continued...) </vt:lpstr>
      <vt:lpstr>الشريحة 36</vt:lpstr>
      <vt:lpstr>الشريحة 37</vt:lpstr>
      <vt:lpstr>الشريحة 38</vt:lpstr>
      <vt:lpstr> </vt:lpstr>
      <vt:lpstr>Western diet </vt:lpstr>
      <vt:lpstr>الشريحة 41</vt:lpstr>
      <vt:lpstr>الشريحة 42</vt:lpstr>
      <vt:lpstr>eating patterns</vt:lpstr>
      <vt:lpstr>s</vt:lpstr>
      <vt:lpstr>الشريحة 45</vt:lpstr>
      <vt:lpstr>s</vt:lpstr>
      <vt:lpstr>الشريحة 47</vt:lpstr>
      <vt:lpstr>الشريحة 48</vt:lpstr>
      <vt:lpstr>الشريحة 49</vt:lpstr>
      <vt:lpstr>a real-life example</vt:lpstr>
      <vt:lpstr>News Author: Marlene Busko; CME Author: Charles P. Vega, MDFaculty and  Disclosures Released: 2/22/2019 University of Eastern Finland, Kuopio, and colleagues, who reported their new work in Molecular Nutrition and Food Research.</vt:lpstr>
      <vt:lpstr>The study enrolled 2332 men between the ages of 42 and 60 years between 1984 and 1989. After a mean follow-up period of 19.3±6.6 years,</vt:lpstr>
      <vt:lpstr>الشريحة 53</vt:lpstr>
      <vt:lpstr>الشريحة 54</vt:lpstr>
      <vt:lpstr>غ</vt:lpstr>
      <vt:lpstr>هلا</vt:lpstr>
      <vt:lpstr>الشريحة 57</vt:lpstr>
      <vt:lpstr>complementary proteins</vt:lpstr>
      <vt:lpstr>الشريحة 59</vt:lpstr>
      <vt:lpstr>الشريحة 60</vt:lpstr>
      <vt:lpstr>غ</vt:lpstr>
      <vt:lpstr>الشريحة 62</vt:lpstr>
      <vt:lpstr>الشريحة 63</vt:lpstr>
      <vt:lpstr>الشريحة 64</vt:lpstr>
      <vt:lpstr>الشريحة 65</vt:lpstr>
      <vt:lpstr>eating patterns</vt:lpstr>
      <vt:lpstr>Healthy nutrition for diabetic patient</vt:lpstr>
      <vt:lpstr>الشريحة 68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family and diabetes</dc:title>
  <dc:creator>marwan shackour</dc:creator>
  <cp:lastModifiedBy>marwan shackour</cp:lastModifiedBy>
  <cp:revision>58</cp:revision>
  <dcterms:created xsi:type="dcterms:W3CDTF">2019-02-26T17:02:05Z</dcterms:created>
  <dcterms:modified xsi:type="dcterms:W3CDTF">2019-03-19T05:58:52Z</dcterms:modified>
</cp:coreProperties>
</file>