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1" r:id="rId3"/>
    <p:sldId id="279" r:id="rId4"/>
    <p:sldId id="264" r:id="rId5"/>
    <p:sldId id="257" r:id="rId6"/>
    <p:sldId id="271" r:id="rId7"/>
    <p:sldId id="272" r:id="rId8"/>
    <p:sldId id="273" r:id="rId9"/>
    <p:sldId id="258" r:id="rId10"/>
    <p:sldId id="274" r:id="rId11"/>
    <p:sldId id="293" r:id="rId12"/>
    <p:sldId id="288" r:id="rId13"/>
    <p:sldId id="289" r:id="rId14"/>
    <p:sldId id="290" r:id="rId15"/>
    <p:sldId id="284" r:id="rId16"/>
    <p:sldId id="286" r:id="rId17"/>
    <p:sldId id="291" r:id="rId18"/>
    <p:sldId id="292" r:id="rId19"/>
    <p:sldId id="285" r:id="rId20"/>
    <p:sldId id="283" r:id="rId21"/>
    <p:sldId id="287" r:id="rId22"/>
    <p:sldId id="282" r:id="rId23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8DD4-7729-41C3-AD65-6F5892459598}" type="datetimeFigureOut">
              <a:rPr lang="ar-SY" smtClean="0"/>
              <a:pPr/>
              <a:t>12/07/1440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462C-9E58-4E47-94FE-6A077D7B251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8DD4-7729-41C3-AD65-6F5892459598}" type="datetimeFigureOut">
              <a:rPr lang="ar-SY" smtClean="0"/>
              <a:pPr/>
              <a:t>12/07/1440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462C-9E58-4E47-94FE-6A077D7B251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8DD4-7729-41C3-AD65-6F5892459598}" type="datetimeFigureOut">
              <a:rPr lang="ar-SY" smtClean="0"/>
              <a:pPr/>
              <a:t>12/07/1440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462C-9E58-4E47-94FE-6A077D7B251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8DD4-7729-41C3-AD65-6F5892459598}" type="datetimeFigureOut">
              <a:rPr lang="ar-SY" smtClean="0"/>
              <a:pPr/>
              <a:t>12/07/1440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462C-9E58-4E47-94FE-6A077D7B251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8DD4-7729-41C3-AD65-6F5892459598}" type="datetimeFigureOut">
              <a:rPr lang="ar-SY" smtClean="0"/>
              <a:pPr/>
              <a:t>12/07/1440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462C-9E58-4E47-94FE-6A077D7B251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8DD4-7729-41C3-AD65-6F5892459598}" type="datetimeFigureOut">
              <a:rPr lang="ar-SY" smtClean="0"/>
              <a:pPr/>
              <a:t>12/07/1440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462C-9E58-4E47-94FE-6A077D7B251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8DD4-7729-41C3-AD65-6F5892459598}" type="datetimeFigureOut">
              <a:rPr lang="ar-SY" smtClean="0"/>
              <a:pPr/>
              <a:t>12/07/1440</a:t>
            </a:fld>
            <a:endParaRPr lang="ar-SY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462C-9E58-4E47-94FE-6A077D7B251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8DD4-7729-41C3-AD65-6F5892459598}" type="datetimeFigureOut">
              <a:rPr lang="ar-SY" smtClean="0"/>
              <a:pPr/>
              <a:t>12/07/1440</a:t>
            </a:fld>
            <a:endParaRPr lang="ar-SY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462C-9E58-4E47-94FE-6A077D7B251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8DD4-7729-41C3-AD65-6F5892459598}" type="datetimeFigureOut">
              <a:rPr lang="ar-SY" smtClean="0"/>
              <a:pPr/>
              <a:t>12/07/1440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462C-9E58-4E47-94FE-6A077D7B251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8DD4-7729-41C3-AD65-6F5892459598}" type="datetimeFigureOut">
              <a:rPr lang="ar-SY" smtClean="0"/>
              <a:pPr/>
              <a:t>12/07/1440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462C-9E58-4E47-94FE-6A077D7B251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8DD4-7729-41C3-AD65-6F5892459598}" type="datetimeFigureOut">
              <a:rPr lang="ar-SY" smtClean="0"/>
              <a:pPr/>
              <a:t>12/07/1440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462C-9E58-4E47-94FE-6A077D7B251E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18DD4-7729-41C3-AD65-6F5892459598}" type="datetimeFigureOut">
              <a:rPr lang="ar-SY" smtClean="0"/>
              <a:pPr/>
              <a:t>12/07/1440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462C-9E58-4E47-94FE-6A077D7B251E}" type="slidenum">
              <a:rPr lang="ar-SY" smtClean="0"/>
              <a:pPr/>
              <a:t>‹#›</a:t>
            </a:fld>
            <a:endParaRPr lang="ar-S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ermnetnz.org/viral/herpes-simplex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dermnetnz.org/lesions/skin-cancer.html" TargetMode="External"/><Relationship Id="rId3" Type="http://schemas.openxmlformats.org/officeDocument/2006/relationships/hyperlink" Target="http://www.dermnetnz.org/lesions/seborrhoeic-keratosis.html" TargetMode="External"/><Relationship Id="rId7" Type="http://schemas.openxmlformats.org/officeDocument/2006/relationships/hyperlink" Target="http://dermnetnz.org/lesions/seborrhoeic-keratosis.html" TargetMode="External"/><Relationship Id="rId2" Type="http://schemas.openxmlformats.org/officeDocument/2006/relationships/hyperlink" Target="http://www.dermnetnz.org/procedures/er-yag-las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rmnetnz.org/site-age-specific/ageing.html" TargetMode="External"/><Relationship Id="rId5" Type="http://schemas.openxmlformats.org/officeDocument/2006/relationships/hyperlink" Target="http://dermnetnz.org/procedures/facial-rejuvenation.html" TargetMode="External"/><Relationship Id="rId4" Type="http://schemas.openxmlformats.org/officeDocument/2006/relationships/hyperlink" Target="http://dermnetnz.org/site-age-specific/wrinkle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mnetnz.org/lesions/congenital-naevus.html" TargetMode="External"/><Relationship Id="rId2" Type="http://schemas.openxmlformats.org/officeDocument/2006/relationships/hyperlink" Target="http://www.dermnetnz.org/hair-nails-sweat/hypertrichosi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rmnetnz.org/lesions/beckers-naevus.html" TargetMode="External"/><Relationship Id="rId5" Type="http://schemas.openxmlformats.org/officeDocument/2006/relationships/hyperlink" Target="http://www.dermnetnz.org/lesions/naevus-ota-ito.html" TargetMode="External"/><Relationship Id="rId4" Type="http://schemas.openxmlformats.org/officeDocument/2006/relationships/hyperlink" Target="http://www.dermnetnz.org/lesions/blue-naevus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rmnetnz.org/vascular/pyogenic-granuloma.html" TargetMode="External"/><Relationship Id="rId3" Type="http://schemas.openxmlformats.org/officeDocument/2006/relationships/hyperlink" Target="http://www.dermnetnz.org/vascular/vascular-malformation.html" TargetMode="External"/><Relationship Id="rId7" Type="http://schemas.openxmlformats.org/officeDocument/2006/relationships/hyperlink" Target="http://www.dermnetnz.org/colour/poikiloderma-civatte.html" TargetMode="External"/><Relationship Id="rId2" Type="http://schemas.openxmlformats.org/officeDocument/2006/relationships/hyperlink" Target="http://www.dermnetnz.org/procedures/pulsed-dye-las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rmnetnz.org/vascular/telangiectasia.html" TargetMode="External"/><Relationship Id="rId5" Type="http://schemas.openxmlformats.org/officeDocument/2006/relationships/hyperlink" Target="http://www.dermnetnz.org/procedures/ipl.html" TargetMode="External"/><Relationship Id="rId4" Type="http://schemas.openxmlformats.org/officeDocument/2006/relationships/hyperlink" Target="http://www.dermnetnz.org/vascular/haemangioma.html" TargetMode="External"/><Relationship Id="rId9" Type="http://schemas.openxmlformats.org/officeDocument/2006/relationships/hyperlink" Target="http://www.dermnetnz.org/lesions/kaposi-sarcoma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dermnetnz.org/vascular/haemangioma.html" TargetMode="External"/><Relationship Id="rId7" Type="http://schemas.openxmlformats.org/officeDocument/2006/relationships/hyperlink" Target="http://dermnetnz.org/common/image.php?path=/procedures/img/pdl.jpg" TargetMode="External"/><Relationship Id="rId2" Type="http://schemas.openxmlformats.org/officeDocument/2006/relationships/hyperlink" Target="http://dermnetnz.org/vascular/vascular-malformation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rmnetnz.org/colour/poikiloderma-civatte.html" TargetMode="External"/><Relationship Id="rId11" Type="http://schemas.openxmlformats.org/officeDocument/2006/relationships/hyperlink" Target="http://dermnetnz.org/vascular/purpura.html" TargetMode="External"/><Relationship Id="rId5" Type="http://schemas.openxmlformats.org/officeDocument/2006/relationships/hyperlink" Target="http://dermnetnz.org/lesions/kaposi-sarcoma.html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dermnetnz.org/vascular/pyogenic-granuloma.html" TargetMode="External"/><Relationship Id="rId9" Type="http://schemas.openxmlformats.org/officeDocument/2006/relationships/hyperlink" Target="http://dermnetnz.org/common/image.php?path=/procedures/img/pdl-purpur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/>
              <a:t>Lasers in dermatology</a:t>
            </a:r>
            <a:r>
              <a:rPr lang="en-US" b="1" dirty="0"/>
              <a:t/>
            </a:r>
            <a:br>
              <a:rPr lang="en-US" b="1" dirty="0"/>
            </a:br>
            <a:endParaRPr lang="ar-SY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Y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ar-SY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الآثارٌ </a:t>
            </a:r>
            <a:r>
              <a:rPr lang="ar-SY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الضائِرَة</a:t>
            </a:r>
            <a:r>
              <a:rPr lang="ar-SY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لليزر</a:t>
            </a:r>
            <a:br>
              <a:rPr lang="ar-SY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Adverse effects of laser</a:t>
            </a:r>
            <a:r>
              <a:rPr lang="en-US" sz="6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6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25000" lnSpcReduction="20000"/>
          </a:bodyPr>
          <a:lstStyle/>
          <a:p>
            <a:r>
              <a:rPr lang="ar-SY" sz="9600" b="1" dirty="0" smtClean="0"/>
              <a:t>يجب أن نشرح للمريض التحضير قبل جلسة الليزر (مثلا عدم نتف الشعر في </a:t>
            </a:r>
            <a:r>
              <a:rPr lang="ar-SY" sz="9600" b="1" dirty="0" err="1" smtClean="0"/>
              <a:t>ليزرات</a:t>
            </a:r>
            <a:r>
              <a:rPr lang="ar-SY" sz="9600" b="1" dirty="0" smtClean="0"/>
              <a:t> نزع الشعر – منع </a:t>
            </a:r>
            <a:r>
              <a:rPr lang="ar-SY" sz="9600" b="1" dirty="0" err="1" smtClean="0"/>
              <a:t>البرونزاج</a:t>
            </a:r>
            <a:r>
              <a:rPr lang="ar-SY" sz="9600" b="1" dirty="0" smtClean="0"/>
              <a:t> قبل </a:t>
            </a:r>
            <a:r>
              <a:rPr lang="ar-SY" sz="9600" b="1" dirty="0" err="1" smtClean="0"/>
              <a:t>ليزرات</a:t>
            </a:r>
            <a:r>
              <a:rPr lang="ar-SY" sz="9600" b="1" dirty="0" smtClean="0"/>
              <a:t> الصباغ...-) وكيفية سير جلسة الليزر مثلا ليزر </a:t>
            </a:r>
            <a:r>
              <a:rPr lang="ar-SY" sz="9600" b="1" dirty="0" err="1" smtClean="0"/>
              <a:t>الهيموغلوبين</a:t>
            </a:r>
            <a:r>
              <a:rPr lang="ar-SY" sz="9600" b="1" dirty="0" smtClean="0"/>
              <a:t> تحدث كدمة (</a:t>
            </a:r>
            <a:r>
              <a:rPr lang="ar-SY" sz="9600" b="1" dirty="0" err="1" smtClean="0"/>
              <a:t>فرفرية</a:t>
            </a:r>
            <a:r>
              <a:rPr lang="ar-SY" sz="9600" b="1" dirty="0" smtClean="0"/>
              <a:t> )مكان العلاج ونشرح للمريض التعليمات بعد جلسة الليزر (تجنب الشمس وواقي شمسي بعد ليزر تقشير البشرة –كريم تفتيح للبشرة بعد ليزر تقشير البشرة </a:t>
            </a:r>
          </a:p>
          <a:p>
            <a:r>
              <a:rPr lang="ar-SA" sz="9600" b="1" dirty="0" smtClean="0"/>
              <a:t>العلاج بالليزر هي أساسا حروق ، لذا فإنه ليس من المستغرب أنه في بعض الأحيان التأثيرات التالية قد تحدث</a:t>
            </a:r>
            <a:r>
              <a:rPr lang="en-US" sz="9600" b="1" dirty="0" smtClean="0"/>
              <a:t>.</a:t>
            </a:r>
            <a:endParaRPr lang="ar-SY" sz="9600" b="1" dirty="0" smtClean="0"/>
          </a:p>
          <a:p>
            <a:r>
              <a:rPr lang="ar-SY" sz="17600" b="1" dirty="0" smtClean="0">
                <a:solidFill>
                  <a:srgbClr val="FF0000"/>
                </a:solidFill>
              </a:rPr>
              <a:t>بعض التأثيرات الناجمة عن العلاج بالليزر </a:t>
            </a:r>
          </a:p>
          <a:p>
            <a:pPr marL="1371600" indent="-1371600">
              <a:buNone/>
            </a:pPr>
            <a:r>
              <a:rPr lang="ar-SY" sz="9600" b="1" dirty="0" smtClean="0"/>
              <a:t>*</a:t>
            </a:r>
            <a:r>
              <a:rPr lang="ar-SY" sz="8000" b="1" dirty="0" smtClean="0"/>
              <a:t>ت</a:t>
            </a:r>
            <a:r>
              <a:rPr lang="ar-SA" sz="8000" b="1" dirty="0" smtClean="0"/>
              <a:t>ألم مؤقت </a:t>
            </a:r>
            <a:endParaRPr lang="ar-SY" sz="8000" b="1" dirty="0" smtClean="0"/>
          </a:p>
          <a:p>
            <a:pPr marL="1371600" indent="-1371600">
              <a:buNone/>
            </a:pPr>
            <a:r>
              <a:rPr lang="ar-SY" sz="8000" b="1" dirty="0" smtClean="0"/>
              <a:t>*</a:t>
            </a:r>
            <a:r>
              <a:rPr lang="ar-SY" sz="8000" b="1" dirty="0" err="1" smtClean="0"/>
              <a:t>اح</a:t>
            </a:r>
            <a:r>
              <a:rPr lang="ar-SA" sz="8000" b="1" dirty="0" err="1" smtClean="0"/>
              <a:t>مرار</a:t>
            </a:r>
            <a:endParaRPr lang="ar-SY" sz="8000" b="1" dirty="0" smtClean="0"/>
          </a:p>
          <a:p>
            <a:pPr marL="1371600" indent="-1371600">
              <a:buNone/>
            </a:pPr>
            <a:r>
              <a:rPr lang="ar-SY" sz="8000" b="1" dirty="0" smtClean="0"/>
              <a:t>*</a:t>
            </a:r>
            <a:r>
              <a:rPr lang="ar-SA" sz="8000" b="1" dirty="0" smtClean="0"/>
              <a:t>الكدمات</a:t>
            </a:r>
            <a:endParaRPr lang="ar-SY" sz="8000" b="1" dirty="0" smtClean="0"/>
          </a:p>
          <a:p>
            <a:pPr marL="1371600" indent="-1371600">
              <a:buNone/>
            </a:pPr>
            <a:r>
              <a:rPr lang="ar-SY" sz="8000" b="1" dirty="0" smtClean="0"/>
              <a:t>*</a:t>
            </a:r>
            <a:r>
              <a:rPr lang="ar-SA" sz="8000" b="1" dirty="0" err="1" smtClean="0"/>
              <a:t>قرحات</a:t>
            </a:r>
            <a:r>
              <a:rPr lang="ar-SA" sz="8000" b="1" dirty="0" smtClean="0"/>
              <a:t> و / أو تقش</a:t>
            </a:r>
            <a:r>
              <a:rPr lang="ar-SY" sz="8000" b="1" dirty="0" smtClean="0"/>
              <a:t>ي</a:t>
            </a:r>
            <a:r>
              <a:rPr lang="ar-SA" sz="8000" b="1" dirty="0" smtClean="0"/>
              <a:t>ر </a:t>
            </a:r>
            <a:endParaRPr lang="en-US" sz="8000" dirty="0" smtClean="0"/>
          </a:p>
          <a:p>
            <a:pPr marL="1371600" indent="-1371600">
              <a:buNone/>
            </a:pPr>
            <a:r>
              <a:rPr lang="ar-SY" sz="8000" b="1" dirty="0" smtClean="0"/>
              <a:t>*</a:t>
            </a:r>
            <a:r>
              <a:rPr lang="ar-SA" sz="8000" b="1" dirty="0" smtClean="0"/>
              <a:t>تنشيط العدوى بما في ذلك من </a:t>
            </a:r>
            <a:r>
              <a:rPr lang="ar-SA" sz="8000" u="sng" dirty="0" err="1" smtClean="0">
                <a:hlinkClick r:id="rId2"/>
              </a:rPr>
              <a:t>الهربس</a:t>
            </a:r>
            <a:r>
              <a:rPr lang="ar-SA" sz="8000" u="sng" dirty="0" smtClean="0">
                <a:hlinkClick r:id="rId2"/>
              </a:rPr>
              <a:t> البسيط</a:t>
            </a:r>
            <a:r>
              <a:rPr lang="en-US" sz="8000" b="1" dirty="0" smtClean="0"/>
              <a:t> </a:t>
            </a:r>
            <a:r>
              <a:rPr lang="ar-SY" sz="8000" b="1" dirty="0" smtClean="0"/>
              <a:t>(نعطي </a:t>
            </a:r>
            <a:r>
              <a:rPr lang="ar-SY" sz="8000" b="1" dirty="0" err="1" smtClean="0"/>
              <a:t>أسيكلوفير</a:t>
            </a:r>
            <a:r>
              <a:rPr lang="ar-SY" sz="8000" b="1" dirty="0" smtClean="0"/>
              <a:t> جهازي قبل يوم الجلسة ولمدة 3أيام )</a:t>
            </a:r>
          </a:p>
          <a:p>
            <a:pPr marL="1371600" indent="-1371600">
              <a:buNone/>
            </a:pPr>
            <a:r>
              <a:rPr lang="ar-SY" sz="8000" b="1" dirty="0" smtClean="0"/>
              <a:t>*يجب حماية العينين (الطبيب والمريض حتى لا تتأثر القزحية والشبكية )</a:t>
            </a:r>
            <a:endParaRPr lang="en-US" sz="8000" dirty="0" smtClean="0"/>
          </a:p>
          <a:p>
            <a:pPr marL="1371600" indent="-1371600">
              <a:buNone/>
            </a:pPr>
            <a:r>
              <a:rPr lang="ar-SY" sz="8000" b="1" dirty="0" smtClean="0"/>
              <a:t>*ا</a:t>
            </a:r>
            <a:r>
              <a:rPr lang="ar-SA" sz="8000" b="1" dirty="0" smtClean="0"/>
              <a:t>لتغييرات الصبا</a:t>
            </a:r>
            <a:r>
              <a:rPr lang="ar-SY" sz="8000" b="1" dirty="0" smtClean="0"/>
              <a:t>غية</a:t>
            </a:r>
            <a:r>
              <a:rPr lang="ar-SA" sz="8000" b="1" dirty="0" smtClean="0"/>
              <a:t> (</a:t>
            </a:r>
            <a:r>
              <a:rPr lang="ar-SY" sz="8000" b="1" dirty="0" smtClean="0"/>
              <a:t>تصبغ </a:t>
            </a:r>
            <a:r>
              <a:rPr lang="ar-SA" sz="8000" b="1" dirty="0" smtClean="0"/>
              <a:t>بني وعلامات بيضاء) ، والتي قد تكون دائمة </a:t>
            </a:r>
            <a:endParaRPr lang="en-US" sz="8000" dirty="0" smtClean="0"/>
          </a:p>
          <a:p>
            <a:pPr marL="1371600" indent="-1371600">
              <a:buNone/>
            </a:pPr>
            <a:r>
              <a:rPr lang="ar-SY" sz="8000" b="1" dirty="0" smtClean="0"/>
              <a:t>*حدوث </a:t>
            </a:r>
            <a:r>
              <a:rPr lang="ar-SA" sz="8000" b="1" dirty="0" smtClean="0"/>
              <a:t>ندب ، وهو أمر نادر لحسن الحظ </a:t>
            </a:r>
            <a:endParaRPr lang="en-US" sz="8000" dirty="0" smtClean="0"/>
          </a:p>
          <a:p>
            <a:pPr rtl="0">
              <a:buNone/>
            </a:pPr>
            <a:endParaRPr lang="ar-SY" b="1" dirty="0" smtClean="0"/>
          </a:p>
          <a:p>
            <a:endParaRPr lang="ar-SY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نص 4"/>
          <p:cNvSpPr>
            <a:spLocks noGrp="1"/>
          </p:cNvSpPr>
          <p:nvPr>
            <p:ph type="body" idx="4294967295"/>
          </p:nvPr>
        </p:nvSpPr>
        <p:spPr>
          <a:xfrm>
            <a:off x="0" y="2906713"/>
            <a:ext cx="9144000" cy="150018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ar-SY" sz="6000" b="1" dirty="0" smtClean="0">
                <a:solidFill>
                  <a:schemeClr val="tx1"/>
                </a:solidFill>
              </a:rPr>
              <a:t>صور لمرضى أجروا ليزر قبل وبعد</a:t>
            </a:r>
            <a:endParaRPr lang="ar-SY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ÙØªÙØ¬Ø© Ø¨Ø­Ø« Ø§ÙØµÙØ± Ø¹Ù âªlaser vascularâ¬â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981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ÙØªÙØ¬Ø© Ø¨Ø­Ø« Ø§ÙØµÙØ± Ø¹Ù âªlaser vascularâ¬â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Y"/>
          </a:p>
        </p:txBody>
      </p:sp>
      <p:sp>
        <p:nvSpPr>
          <p:cNvPr id="34820" name="AutoShape 4" descr="ØµÙØ±Ø© Ø°Ø§Øª ØµÙØ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Y"/>
          </a:p>
        </p:txBody>
      </p:sp>
      <p:pic>
        <p:nvPicPr>
          <p:cNvPr id="34821" name="Picture 5" descr="C:\Users\Nour Center\Desktop\af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9782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ÙØªÙØ¬Ø© Ø¨Ø­Ø« Ø§ÙØµÙØ± Ø¹Ù âªlaser vascularâ¬â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content-mrs1-1.xx.fbcdn.net/v/t1.15752-9/55470355_363185287861635_5010581101748420608_n.jpg?_nc_cat=108&amp;_nc_ht=scontent-mrs1-1.xx&amp;oh=257acb93e4d9a45c460fc666399b3438&amp;oe=5D0728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0"/>
            <a:ext cx="8886825" cy="5391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ÙØªÙØ¬Ø© Ø¨Ø­Ø« Ø§ÙØµÙØ± Ø¹Ù âªlaser scar removalâ¬â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Y"/>
          </a:p>
        </p:txBody>
      </p:sp>
      <p:sp>
        <p:nvSpPr>
          <p:cNvPr id="31748" name="AutoShape 4" descr="ÙØªÙØ¬Ø© Ø¨Ø­Ø« Ø§ÙØµÙØ± Ø¹Ù âªlaser scar removalâ¬â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Y"/>
          </a:p>
        </p:txBody>
      </p:sp>
      <p:pic>
        <p:nvPicPr>
          <p:cNvPr id="31749" name="Picture 5" descr="C:\Users\Nour Center\Desktop\Screen-Shot-2018-07-09-at-12.45.28-500x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4843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ÙØªÙØ¬Ø© Ø¨Ø­Ø« Ø§ÙØµÙØ± Ø¹Ù âªcarbon laserâ¬â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573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ØµÙØ±Ø© Ø°Ø§Øª ØµÙØ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Y"/>
          </a:p>
        </p:txBody>
      </p:sp>
      <p:pic>
        <p:nvPicPr>
          <p:cNvPr id="37891" name="Picture 3" descr="C:\Users\Nour Center\Desktop\oijn0i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16" cy="6858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Lasers in dermatology</a:t>
            </a:r>
            <a:r>
              <a:rPr lang="en-US" dirty="0" smtClean="0"/>
              <a:t/>
            </a:r>
            <a:br>
              <a:rPr lang="en-US" dirty="0" smtClean="0"/>
            </a:b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ar-SY" dirty="0" smtClean="0"/>
              <a:t>استخدام الليزر في أمراض الجلد</a:t>
            </a:r>
            <a:endParaRPr lang="en-US" dirty="0" smtClean="0"/>
          </a:p>
          <a:p>
            <a:r>
              <a:rPr lang="ar-SA" dirty="0" smtClean="0"/>
              <a:t>يستخدم الليزر  في كل مجالات</a:t>
            </a:r>
            <a:r>
              <a:rPr lang="en-US" dirty="0" smtClean="0"/>
              <a:t> </a:t>
            </a:r>
            <a:r>
              <a:rPr lang="ar-SA" i="1" dirty="0" smtClean="0"/>
              <a:t>الطب كالجلدية والعينية </a:t>
            </a:r>
            <a:r>
              <a:rPr lang="ar-SA" dirty="0" smtClean="0"/>
              <a:t>والجراحة... مما أعطاه اسم «الضوء الساحر</a:t>
            </a:r>
            <a:r>
              <a:rPr lang="en-US" dirty="0" smtClean="0"/>
              <a:t>»</a:t>
            </a:r>
            <a:r>
              <a:rPr lang="ar-SY" dirty="0" smtClean="0"/>
              <a:t>.وقد أحدث دخول الليزر في الطب حلول  علاجية للعديد من الأمراض الجلدية التي يصعب العلاج الجراحي فيها وحديثا يطلب المرضى إجراءات علاجية </a:t>
            </a:r>
            <a:r>
              <a:rPr lang="ar-SY" dirty="0" err="1" smtClean="0"/>
              <a:t>تجميلية</a:t>
            </a:r>
            <a:r>
              <a:rPr lang="ar-SY" dirty="0" smtClean="0"/>
              <a:t> سريعة ولا تسبب تعطل عن العمل </a:t>
            </a:r>
            <a:r>
              <a:rPr lang="ar-SY" dirty="0" smtClean="0"/>
              <a:t>.</a:t>
            </a:r>
          </a:p>
          <a:p>
            <a:r>
              <a:rPr lang="ar-SY" dirty="0" smtClean="0"/>
              <a:t>تقسم </a:t>
            </a:r>
            <a:r>
              <a:rPr lang="ar-SY" dirty="0" err="1" smtClean="0"/>
              <a:t>الليزرات</a:t>
            </a:r>
            <a:r>
              <a:rPr lang="ar-SY" dirty="0" smtClean="0"/>
              <a:t> إلى ثلاثة أقسام 1-</a:t>
            </a:r>
            <a:r>
              <a:rPr lang="ar-SY" dirty="0" err="1" smtClean="0"/>
              <a:t>ليزرات</a:t>
            </a:r>
            <a:r>
              <a:rPr lang="ar-SY" dirty="0" smtClean="0"/>
              <a:t> تقشير البشرة :وتستخدم لإزالة ندب حب الشباب وندب الجروح وندب الحروق وندب الجدري وإزالة </a:t>
            </a:r>
            <a:r>
              <a:rPr lang="ar-SY" dirty="0" err="1" smtClean="0"/>
              <a:t>التقران</a:t>
            </a:r>
            <a:r>
              <a:rPr lang="ar-SY" dirty="0" smtClean="0"/>
              <a:t> </a:t>
            </a:r>
            <a:r>
              <a:rPr lang="ar-SY" dirty="0" err="1" smtClean="0"/>
              <a:t>الدهني</a:t>
            </a:r>
            <a:r>
              <a:rPr lang="ar-SY" dirty="0" smtClean="0"/>
              <a:t> </a:t>
            </a:r>
            <a:r>
              <a:rPr lang="ar-SY" dirty="0" err="1" smtClean="0"/>
              <a:t>والثأليل</a:t>
            </a:r>
            <a:r>
              <a:rPr lang="ar-SY" dirty="0" smtClean="0"/>
              <a:t> وتخفيف تجاعيد البشرة ....2-</a:t>
            </a:r>
            <a:r>
              <a:rPr lang="ar-SY" dirty="0" err="1" smtClean="0"/>
              <a:t>ليزرات</a:t>
            </a:r>
            <a:r>
              <a:rPr lang="ar-SY" dirty="0" smtClean="0"/>
              <a:t> تستهدف </a:t>
            </a:r>
            <a:r>
              <a:rPr lang="ar-SY" dirty="0" err="1" smtClean="0"/>
              <a:t>الملانين</a:t>
            </a:r>
            <a:r>
              <a:rPr lang="ar-SY" dirty="0" smtClean="0"/>
              <a:t> مثل ليزر إزالة الشعر وليزر إزالة </a:t>
            </a:r>
            <a:r>
              <a:rPr lang="ar-SY" dirty="0" err="1" smtClean="0"/>
              <a:t>الوحمات</a:t>
            </a:r>
            <a:r>
              <a:rPr lang="ar-SY" dirty="0" smtClean="0"/>
              <a:t>  وليزر إزالة الوشم...3-</a:t>
            </a:r>
            <a:r>
              <a:rPr lang="ar-SY" dirty="0" err="1" smtClean="0"/>
              <a:t>ليزرات</a:t>
            </a:r>
            <a:r>
              <a:rPr lang="ar-SY" dirty="0" smtClean="0"/>
              <a:t> تستهدف </a:t>
            </a:r>
            <a:r>
              <a:rPr lang="ar-SY" dirty="0" err="1" smtClean="0"/>
              <a:t>هيموغلوبين</a:t>
            </a:r>
            <a:r>
              <a:rPr lang="ar-SY" dirty="0" smtClean="0"/>
              <a:t> الأوعية الدموية مثل ليزر إزالة </a:t>
            </a:r>
            <a:r>
              <a:rPr lang="ar-SY" dirty="0" err="1" smtClean="0"/>
              <a:t>الوحمات</a:t>
            </a:r>
            <a:r>
              <a:rPr lang="ar-SY" dirty="0" smtClean="0"/>
              <a:t> الوعائية والتشوهات الوعائية وليزر إزالة التوسعات الوعائية.</a:t>
            </a:r>
            <a:endParaRPr lang="en-US" dirty="0" smtClean="0"/>
          </a:p>
          <a:p>
            <a:endParaRPr lang="ar-SY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content-mrs1-1.xx.fbcdn.net/v/t1.15752-9/53308964_2331340880486143_2555755168914210816_n.jpg?_nc_cat=104&amp;_nc_ht=scontent-mrs1-1.xx&amp;oh=3ef3977a75ffdaebf7e839edfaa8bdca&amp;oe=5D09FF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43966" cy="648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38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mrs1-1.xx.fbcdn.net/v/t1.15752-9/53609520_398611334287628_3139103833284673536_n.jpg?_nc_cat=103&amp;_nc_ht=scontent-mrs1-1.xx&amp;oh=8c10575ff47f90d61412583088b8cf2f&amp;oe=5D19DB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58214" cy="6793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مقدمة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r>
              <a:rPr lang="ar-SY" dirty="0" smtClean="0"/>
              <a:t>ملاحظة هامه :ليس الليزر هو دائما الخط الأول لعلاج الأمراض </a:t>
            </a:r>
            <a:r>
              <a:rPr lang="ar-SY" dirty="0" err="1" smtClean="0"/>
              <a:t>الموجوده</a:t>
            </a:r>
            <a:r>
              <a:rPr lang="ar-SY" dirty="0" smtClean="0"/>
              <a:t> ضمن </a:t>
            </a:r>
            <a:r>
              <a:rPr lang="ar-SY" dirty="0" err="1" smtClean="0"/>
              <a:t>استطباب</a:t>
            </a:r>
            <a:r>
              <a:rPr lang="ar-SY" dirty="0" smtClean="0"/>
              <a:t> الليزر ...مثال :</a:t>
            </a:r>
            <a:r>
              <a:rPr lang="ar-SY" dirty="0" err="1" smtClean="0"/>
              <a:t>التقران</a:t>
            </a:r>
            <a:r>
              <a:rPr lang="ar-SY" dirty="0" smtClean="0"/>
              <a:t> </a:t>
            </a:r>
            <a:r>
              <a:rPr lang="ar-SY" dirty="0" err="1" smtClean="0"/>
              <a:t>الزهمي</a:t>
            </a:r>
            <a:r>
              <a:rPr lang="ar-SY" dirty="0" smtClean="0"/>
              <a:t> علاجه النوعي بالتبريد والتجريف ..ولكن في مركز ليزر حديث والمريض طلب الليزر للعلاج فيمكن وفعال العلاج بالليزر</a:t>
            </a:r>
          </a:p>
          <a:p>
            <a:r>
              <a:rPr lang="en-US" dirty="0" smtClean="0"/>
              <a:t>BCC</a:t>
            </a:r>
            <a:r>
              <a:rPr lang="ar-SY" dirty="0" smtClean="0"/>
              <a:t>صغير الحجم يمكن </a:t>
            </a:r>
            <a:r>
              <a:rPr lang="ar-SY" dirty="0" err="1" smtClean="0"/>
              <a:t>استئصالة</a:t>
            </a:r>
            <a:r>
              <a:rPr lang="ar-SY" dirty="0" smtClean="0"/>
              <a:t> بالليزر وصحيح ولكن؟؟؟الخط الأول للعلاج هو </a:t>
            </a:r>
            <a:r>
              <a:rPr lang="ar-SY" dirty="0" err="1" smtClean="0"/>
              <a:t>الإستئصال</a:t>
            </a:r>
            <a:r>
              <a:rPr lang="ar-SY" dirty="0" smtClean="0"/>
              <a:t> الجراحي</a:t>
            </a:r>
          </a:p>
          <a:p>
            <a:r>
              <a:rPr lang="ar-SY" dirty="0" smtClean="0"/>
              <a:t>ليزر إزالة الشعر هو الخط الأول لعلاج </a:t>
            </a:r>
            <a:r>
              <a:rPr lang="ar-SY" dirty="0" err="1" smtClean="0"/>
              <a:t>الشعرانية</a:t>
            </a:r>
            <a:r>
              <a:rPr lang="ar-SY" dirty="0" smtClean="0"/>
              <a:t> وذلك بعد معرفة سبب </a:t>
            </a:r>
            <a:r>
              <a:rPr lang="ar-SY" dirty="0" err="1" smtClean="0"/>
              <a:t>الشعرانية</a:t>
            </a:r>
            <a:r>
              <a:rPr lang="ar-SY" dirty="0" smtClean="0"/>
              <a:t> واستخدام أدويه </a:t>
            </a:r>
            <a:r>
              <a:rPr lang="ar-SY" dirty="0" err="1" smtClean="0"/>
              <a:t>مضاده</a:t>
            </a:r>
            <a:r>
              <a:rPr lang="ar-SY" dirty="0" smtClean="0"/>
              <a:t> </a:t>
            </a:r>
            <a:r>
              <a:rPr lang="ar-SY" dirty="0" err="1" smtClean="0"/>
              <a:t>للأندروجين</a:t>
            </a:r>
            <a:endParaRPr lang="ar-SY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ight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mplification by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timulated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mission of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adiation = </a:t>
            </a:r>
            <a:r>
              <a:rPr lang="en-US" sz="6300" dirty="0" smtClean="0">
                <a:solidFill>
                  <a:srgbClr val="FF0000"/>
                </a:solidFill>
              </a:rPr>
              <a:t>LASER</a:t>
            </a:r>
            <a:endParaRPr lang="ar-SY" sz="6300" dirty="0" smtClean="0">
              <a:solidFill>
                <a:srgbClr val="FF0000"/>
              </a:solidFill>
            </a:endParaRPr>
          </a:p>
          <a:p>
            <a:r>
              <a:rPr lang="ar-SY" b="1" dirty="0" smtClean="0"/>
              <a:t>ومعنى هذه الجملة :.</a:t>
            </a:r>
            <a:r>
              <a:rPr lang="ar-SY" smtClean="0"/>
              <a:t/>
            </a:r>
            <a:br>
              <a:rPr lang="ar-SY" smtClean="0"/>
            </a:br>
            <a:r>
              <a:rPr lang="en-US" b="1" smtClean="0"/>
              <a:t>Light </a:t>
            </a:r>
            <a:r>
              <a:rPr lang="ar-SY" b="1" dirty="0" smtClean="0"/>
              <a:t>الضوء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en-US" b="1" dirty="0" smtClean="0"/>
              <a:t>Amplification </a:t>
            </a:r>
            <a:r>
              <a:rPr lang="ar-SY" b="1" dirty="0" smtClean="0"/>
              <a:t>التضخيم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en-US" b="1" dirty="0" smtClean="0"/>
              <a:t>simulated </a:t>
            </a:r>
            <a:r>
              <a:rPr lang="ar-SY" b="1" dirty="0" smtClean="0"/>
              <a:t>التحريض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en-US" b="1" dirty="0" smtClean="0"/>
              <a:t>Emission </a:t>
            </a:r>
            <a:r>
              <a:rPr lang="ar-SY" b="1" dirty="0" smtClean="0"/>
              <a:t>بث, انبعاث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en-US" b="1" dirty="0" smtClean="0"/>
              <a:t>Radiation </a:t>
            </a:r>
            <a:r>
              <a:rPr lang="ar-SY" b="1" dirty="0" err="1" smtClean="0"/>
              <a:t>اشعاع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ar-SY" b="1" dirty="0" smtClean="0"/>
              <a:t>تضخيم الضوء بالانبعاث المستحث ( </a:t>
            </a:r>
            <a:r>
              <a:rPr lang="ar-SY" b="1" dirty="0" err="1" smtClean="0"/>
              <a:t>اي</a:t>
            </a:r>
            <a:r>
              <a:rPr lang="ar-SY" b="1" dirty="0" smtClean="0"/>
              <a:t> المحرض ) </a:t>
            </a:r>
            <a:r>
              <a:rPr lang="ar-SY" b="1" dirty="0" err="1" smtClean="0"/>
              <a:t>بالاشعاع</a:t>
            </a:r>
            <a:endParaRPr lang="ar-SY" dirty="0" smtClean="0"/>
          </a:p>
          <a:p>
            <a:r>
              <a:rPr lang="ar-SY" dirty="0" smtClean="0"/>
              <a:t>إن تحريض الالكترونات لمادة ما ينقلها من المدارات القريبة من النواة إلى مدارات أبعد وعندما يزول التحريض فان الالكترونات بعودتها إلى مداراتها السابقة قبل التحريض </a:t>
            </a:r>
            <a:r>
              <a:rPr lang="ar-SY" dirty="0" smtClean="0">
                <a:solidFill>
                  <a:srgbClr val="FF0000"/>
                </a:solidFill>
              </a:rPr>
              <a:t>تطلق طاقة </a:t>
            </a:r>
            <a:r>
              <a:rPr lang="ar-SY" dirty="0" smtClean="0"/>
              <a:t>بشكل </a:t>
            </a:r>
            <a:r>
              <a:rPr lang="ar-SY" dirty="0" err="1" smtClean="0"/>
              <a:t>فوتونات</a:t>
            </a:r>
            <a:r>
              <a:rPr lang="ar-SY" dirty="0" smtClean="0"/>
              <a:t> وبتحريضها فإننا نحصل على </a:t>
            </a:r>
            <a:r>
              <a:rPr lang="ar-SY" dirty="0" smtClean="0">
                <a:solidFill>
                  <a:srgbClr val="FF0000"/>
                </a:solidFill>
              </a:rPr>
              <a:t>أشعة الليزر ((بشكل أخر هو </a:t>
            </a:r>
          </a:p>
          <a:p>
            <a:r>
              <a:rPr lang="en-US" b="1" dirty="0" smtClean="0"/>
              <a:t>Light Amplification by Simulated Emission Radiation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SY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SY" sz="5700" b="1" dirty="0" smtClean="0">
                <a:solidFill>
                  <a:srgbClr val="FF0000"/>
                </a:solidFill>
              </a:rPr>
              <a:t>التأثير الضوئي الحراري :</a:t>
            </a:r>
          </a:p>
          <a:p>
            <a:r>
              <a:rPr lang="ar-SY" dirty="0" smtClean="0"/>
              <a:t> عندما يتم امتصاص الطاقة الضوئية من قبل حامل اللون يتحول إلى طاقة حرارية قادرة على تخريب النسيج الهدف</a:t>
            </a:r>
          </a:p>
          <a:p>
            <a:r>
              <a:rPr lang="ar-SY" dirty="0" smtClean="0"/>
              <a:t>التأثير الضوئي الحراري هو المحور الذي تعمل عليه معظم أنواع </a:t>
            </a:r>
            <a:r>
              <a:rPr lang="ar-SY" dirty="0" err="1" smtClean="0"/>
              <a:t>الليزارات</a:t>
            </a:r>
            <a:r>
              <a:rPr lang="ar-SY" dirty="0" smtClean="0"/>
              <a:t> الجلدية  </a:t>
            </a:r>
          </a:p>
          <a:p>
            <a:endParaRPr lang="ar-SY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SY" sz="5700" b="1" dirty="0" smtClean="0">
                <a:solidFill>
                  <a:srgbClr val="FF0000"/>
                </a:solidFill>
              </a:rPr>
              <a:t>خواص حزمة الليزر </a:t>
            </a:r>
            <a:r>
              <a:rPr lang="ar-SY" sz="5700" dirty="0" smtClean="0">
                <a:solidFill>
                  <a:srgbClr val="FF0000"/>
                </a:solidFill>
              </a:rPr>
              <a:t>: </a:t>
            </a:r>
            <a:r>
              <a:rPr lang="ar-SY" dirty="0" smtClean="0"/>
              <a:t>هي أربعة </a:t>
            </a:r>
          </a:p>
          <a:p>
            <a:r>
              <a:rPr lang="ar-SY" dirty="0" smtClean="0"/>
              <a:t>أولا :أحادية الاتجاه يقطع مسافات كبيرة دون أن يتبدد منه شيئا  </a:t>
            </a:r>
          </a:p>
          <a:p>
            <a:r>
              <a:rPr lang="ar-SY" dirty="0" smtClean="0"/>
              <a:t>ثانيا :أحادية اللون متألق </a:t>
            </a:r>
          </a:p>
          <a:p>
            <a:r>
              <a:rPr lang="ar-SY" dirty="0" smtClean="0"/>
              <a:t>ثالثا :عالية التراص متوازي  في حيز محدود وبزمن محدد أي موجة مستقرة من الضوء عالي التراص </a:t>
            </a:r>
          </a:p>
          <a:p>
            <a:r>
              <a:rPr lang="ar-SY" dirty="0" smtClean="0"/>
              <a:t>رابعا :عالية القدرة يمكن تركيزه في بقعة صغيرة جدا </a:t>
            </a:r>
          </a:p>
          <a:p>
            <a:endParaRPr lang="ar-SY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r>
              <a:rPr lang="ar-SY" b="1" dirty="0" smtClean="0"/>
              <a:t>الهدف إذا :الحل الضوئي الحراري </a:t>
            </a:r>
            <a:r>
              <a:rPr lang="ar-SY" b="1" dirty="0" err="1" smtClean="0"/>
              <a:t>الإنتقائي</a:t>
            </a:r>
            <a:r>
              <a:rPr lang="ar-SY" b="1" dirty="0" smtClean="0"/>
              <a:t> </a:t>
            </a:r>
          </a:p>
          <a:p>
            <a:r>
              <a:rPr lang="ar-SY" b="1" dirty="0" smtClean="0"/>
              <a:t>في كل ليزر هناك تعليمات قبل الجلسة –تعليمات أثناء الجلسة – تعليمات بعد الجلسة </a:t>
            </a:r>
          </a:p>
          <a:p>
            <a:pPr>
              <a:buNone/>
            </a:pPr>
            <a:r>
              <a:rPr lang="ar-SY" sz="8800" b="1" dirty="0" smtClean="0">
                <a:solidFill>
                  <a:srgbClr val="FF0000"/>
                </a:solidFill>
              </a:rPr>
              <a:t>الحوامل اللونية الهدف</a:t>
            </a:r>
          </a:p>
          <a:p>
            <a:pPr>
              <a:buNone/>
            </a:pPr>
            <a:r>
              <a:rPr lang="ar-SY" sz="4800" b="1" dirty="0" smtClean="0">
                <a:solidFill>
                  <a:srgbClr val="FFC000"/>
                </a:solidFill>
              </a:rPr>
              <a:t>1-الماء في البشرة ...تجاعيد –ندب –تقران </a:t>
            </a:r>
            <a:r>
              <a:rPr lang="ar-SY" sz="4800" b="1" dirty="0" err="1" smtClean="0">
                <a:solidFill>
                  <a:srgbClr val="FFC000"/>
                </a:solidFill>
              </a:rPr>
              <a:t>زهمي</a:t>
            </a:r>
            <a:r>
              <a:rPr lang="ar-SY" sz="4800" b="1" dirty="0" smtClean="0">
                <a:solidFill>
                  <a:srgbClr val="FFC000"/>
                </a:solidFill>
              </a:rPr>
              <a:t> </a:t>
            </a:r>
            <a:r>
              <a:rPr lang="ar-SY" sz="4800" b="1" dirty="0" err="1" smtClean="0">
                <a:solidFill>
                  <a:srgbClr val="FFC000"/>
                </a:solidFill>
              </a:rPr>
              <a:t>وسفعي</a:t>
            </a:r>
            <a:r>
              <a:rPr lang="ar-SY" sz="4800" b="1" dirty="0" smtClean="0">
                <a:solidFill>
                  <a:srgbClr val="FFC000"/>
                </a:solidFill>
              </a:rPr>
              <a:t> – </a:t>
            </a:r>
            <a:r>
              <a:rPr lang="ar-SY" sz="4800" b="1" dirty="0" err="1" smtClean="0">
                <a:solidFill>
                  <a:srgbClr val="FFC000"/>
                </a:solidFill>
              </a:rPr>
              <a:t>فيمة</a:t>
            </a:r>
            <a:r>
              <a:rPr lang="ar-SY" sz="4800" b="1" dirty="0" smtClean="0">
                <a:solidFill>
                  <a:srgbClr val="FFC000"/>
                </a:solidFill>
              </a:rPr>
              <a:t> أنف ...</a:t>
            </a:r>
          </a:p>
          <a:p>
            <a:pPr>
              <a:buNone/>
            </a:pPr>
            <a:r>
              <a:rPr lang="ar-SY" sz="4800" b="1" dirty="0" smtClean="0">
                <a:solidFill>
                  <a:srgbClr val="FFC000"/>
                </a:solidFill>
              </a:rPr>
              <a:t>2-</a:t>
            </a:r>
            <a:r>
              <a:rPr lang="ar-SY" sz="4800" b="1" dirty="0" err="1" smtClean="0">
                <a:solidFill>
                  <a:srgbClr val="FFC000"/>
                </a:solidFill>
              </a:rPr>
              <a:t>ميلانين</a:t>
            </a:r>
            <a:r>
              <a:rPr lang="ar-SY" sz="4800" b="1" dirty="0" smtClean="0">
                <a:solidFill>
                  <a:srgbClr val="FFC000"/>
                </a:solidFill>
              </a:rPr>
              <a:t> (</a:t>
            </a:r>
            <a:r>
              <a:rPr lang="ar-SY" sz="4800" b="1" dirty="0" err="1" smtClean="0">
                <a:solidFill>
                  <a:srgbClr val="FFC000"/>
                </a:solidFill>
              </a:rPr>
              <a:t>ميلانين</a:t>
            </a:r>
            <a:r>
              <a:rPr lang="ar-SY" sz="4800" b="1" dirty="0" smtClean="0">
                <a:solidFill>
                  <a:srgbClr val="FFC000"/>
                </a:solidFill>
              </a:rPr>
              <a:t> الشعر أو </a:t>
            </a:r>
            <a:r>
              <a:rPr lang="ar-SY" sz="4800" b="1" dirty="0" err="1" smtClean="0">
                <a:solidFill>
                  <a:srgbClr val="FFC000"/>
                </a:solidFill>
              </a:rPr>
              <a:t>الميلانين</a:t>
            </a:r>
            <a:r>
              <a:rPr lang="ar-SY" sz="4800" b="1" dirty="0" smtClean="0">
                <a:solidFill>
                  <a:srgbClr val="FFC000"/>
                </a:solidFill>
              </a:rPr>
              <a:t> الوصل </a:t>
            </a:r>
            <a:r>
              <a:rPr lang="ar-SY" sz="4800" b="1" dirty="0" err="1" smtClean="0">
                <a:solidFill>
                  <a:srgbClr val="FFC000"/>
                </a:solidFill>
              </a:rPr>
              <a:t>البشروي</a:t>
            </a:r>
            <a:r>
              <a:rPr lang="ar-SY" sz="4800" b="1" dirty="0" smtClean="0">
                <a:solidFill>
                  <a:srgbClr val="FFC000"/>
                </a:solidFill>
              </a:rPr>
              <a:t> </a:t>
            </a:r>
            <a:r>
              <a:rPr lang="ar-SY" sz="4800" b="1" dirty="0" err="1" smtClean="0">
                <a:solidFill>
                  <a:srgbClr val="FFC000"/>
                </a:solidFill>
              </a:rPr>
              <a:t>الأدمي</a:t>
            </a:r>
            <a:r>
              <a:rPr lang="ar-SY" sz="4800" b="1" dirty="0" smtClean="0">
                <a:solidFill>
                  <a:srgbClr val="FFC000"/>
                </a:solidFill>
              </a:rPr>
              <a:t>)...الوشم </a:t>
            </a:r>
            <a:r>
              <a:rPr lang="ar-SY" sz="4800" b="1" dirty="0" err="1" smtClean="0">
                <a:solidFill>
                  <a:srgbClr val="FFC000"/>
                </a:solidFill>
              </a:rPr>
              <a:t>والأفات</a:t>
            </a:r>
            <a:r>
              <a:rPr lang="ar-SY" sz="4800" b="1" dirty="0" smtClean="0">
                <a:solidFill>
                  <a:srgbClr val="FFC000"/>
                </a:solidFill>
              </a:rPr>
              <a:t> </a:t>
            </a:r>
            <a:r>
              <a:rPr lang="ar-SY" sz="4800" b="1" dirty="0" err="1" smtClean="0">
                <a:solidFill>
                  <a:srgbClr val="FFC000"/>
                </a:solidFill>
              </a:rPr>
              <a:t>الصباغية</a:t>
            </a:r>
            <a:r>
              <a:rPr lang="ar-SY" sz="4800" b="1" dirty="0" smtClean="0">
                <a:solidFill>
                  <a:srgbClr val="FFC000"/>
                </a:solidFill>
              </a:rPr>
              <a:t> ونزع الشعر </a:t>
            </a:r>
            <a:r>
              <a:rPr lang="ar-SY" sz="4800" b="1" dirty="0" err="1" smtClean="0">
                <a:solidFill>
                  <a:srgbClr val="FFC000"/>
                </a:solidFill>
              </a:rPr>
              <a:t>والوحمات</a:t>
            </a:r>
            <a:endParaRPr lang="ar-SY" sz="48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ar-SY" sz="4800" b="1" dirty="0" smtClean="0">
                <a:solidFill>
                  <a:srgbClr val="FFC000"/>
                </a:solidFill>
              </a:rPr>
              <a:t> </a:t>
            </a:r>
            <a:r>
              <a:rPr lang="ar-SA" sz="4800" b="1" dirty="0" smtClean="0">
                <a:solidFill>
                  <a:srgbClr val="FFC000"/>
                </a:solidFill>
              </a:rPr>
              <a:t>3- </a:t>
            </a:r>
            <a:r>
              <a:rPr lang="ar-SY" sz="4800" b="1" dirty="0" err="1" smtClean="0">
                <a:solidFill>
                  <a:srgbClr val="FFC000"/>
                </a:solidFill>
              </a:rPr>
              <a:t>أوكسي</a:t>
            </a:r>
            <a:r>
              <a:rPr lang="ar-SY" sz="4800" b="1" dirty="0" smtClean="0">
                <a:solidFill>
                  <a:srgbClr val="FFC000"/>
                </a:solidFill>
              </a:rPr>
              <a:t> </a:t>
            </a:r>
            <a:r>
              <a:rPr lang="ar-SA" sz="4800" b="1" dirty="0" err="1" smtClean="0">
                <a:solidFill>
                  <a:srgbClr val="FFC000"/>
                </a:solidFill>
              </a:rPr>
              <a:t>هيموغلوبين</a:t>
            </a:r>
            <a:r>
              <a:rPr lang="ar-SA" sz="4800" b="1" dirty="0" smtClean="0">
                <a:solidFill>
                  <a:srgbClr val="FFC000"/>
                </a:solidFill>
              </a:rPr>
              <a:t> الأوعية الدموية</a:t>
            </a:r>
            <a:endParaRPr lang="ar-SA" sz="4800" b="1" dirty="0" smtClean="0"/>
          </a:p>
          <a:p>
            <a:pPr marL="514350" indent="-514350">
              <a:buNone/>
            </a:pPr>
            <a:endParaRPr lang="ar-SY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 fontScale="90000"/>
          </a:bodyPr>
          <a:lstStyle/>
          <a:p>
            <a:r>
              <a:rPr lang="ar-SY" b="1" dirty="0" err="1" smtClean="0">
                <a:solidFill>
                  <a:srgbClr val="FFC000"/>
                </a:solidFill>
              </a:rPr>
              <a:t>الليزرات</a:t>
            </a:r>
            <a:r>
              <a:rPr lang="ar-SY" b="1" dirty="0" smtClean="0">
                <a:solidFill>
                  <a:srgbClr val="FFC000"/>
                </a:solidFill>
              </a:rPr>
              <a:t> التي تستهدف الماء في البشرة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Autofit/>
          </a:bodyPr>
          <a:lstStyle/>
          <a:p>
            <a:pPr fontAlgn="t"/>
            <a:endParaRPr lang="en-US" sz="2000" b="1" dirty="0" smtClean="0"/>
          </a:p>
          <a:p>
            <a:pPr fontAlgn="t">
              <a:buNone/>
            </a:pPr>
            <a:r>
              <a:rPr lang="ar-SY" b="1" dirty="0" err="1" smtClean="0"/>
              <a:t>استطبابات</a:t>
            </a:r>
            <a:r>
              <a:rPr lang="ar-SY" b="1" dirty="0" smtClean="0"/>
              <a:t> جهاز ليزر تقشير البشرة</a:t>
            </a:r>
            <a:r>
              <a:rPr lang="en-US" b="1" dirty="0" smtClean="0"/>
              <a:t>Resurfacing laser</a:t>
            </a:r>
          </a:p>
          <a:p>
            <a:pPr fontAlgn="t">
              <a:buNone/>
            </a:pPr>
            <a:endParaRPr lang="ar-SY" b="1" dirty="0" smtClean="0"/>
          </a:p>
          <a:p>
            <a:r>
              <a:rPr lang="en-US" sz="2000" b="1" dirty="0" smtClean="0">
                <a:hlinkClick r:id="rId2"/>
              </a:rPr>
              <a:t>Erbium:YAG</a:t>
            </a:r>
            <a:r>
              <a:rPr lang="en-US" sz="2000" b="1" dirty="0" smtClean="0"/>
              <a:t>2940 nm</a:t>
            </a:r>
            <a:r>
              <a:rPr lang="ar-SY" sz="2000" b="1" dirty="0" smtClean="0"/>
              <a:t>---   </a:t>
            </a:r>
            <a:r>
              <a:rPr lang="en-US" sz="2000" b="1" dirty="0" smtClean="0"/>
              <a:t>CO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 10,600 nm</a:t>
            </a:r>
          </a:p>
          <a:p>
            <a:r>
              <a:rPr lang="ar-SY" sz="2000" b="1" dirty="0" smtClean="0"/>
              <a:t>يحدث إعادة تسوية سطح الجلد بالليزر(عمل الكشط :هي </a:t>
            </a:r>
            <a:r>
              <a:rPr lang="ar-SY" sz="2000" b="1" dirty="0" err="1" smtClean="0"/>
              <a:t>ازالة</a:t>
            </a:r>
            <a:r>
              <a:rPr lang="ar-SY" sz="2000" b="1" dirty="0" smtClean="0"/>
              <a:t> البشرة مع الطبقة السطحية من </a:t>
            </a:r>
            <a:r>
              <a:rPr lang="ar-SY" sz="2000" b="1" dirty="0" err="1" smtClean="0"/>
              <a:t>الادمة</a:t>
            </a:r>
            <a:r>
              <a:rPr lang="ar-SY" sz="2000" b="1" dirty="0" smtClean="0"/>
              <a:t> دون المسا </a:t>
            </a:r>
            <a:r>
              <a:rPr lang="ar-SY" sz="2000" b="1" dirty="0" err="1" smtClean="0"/>
              <a:t>س</a:t>
            </a:r>
            <a:r>
              <a:rPr lang="ar-SY" sz="2000" b="1" dirty="0" smtClean="0"/>
              <a:t> بالطبقات </a:t>
            </a:r>
            <a:r>
              <a:rPr lang="ar-SY" sz="2000" b="1" dirty="0" err="1" smtClean="0"/>
              <a:t>الاخرى</a:t>
            </a:r>
            <a:r>
              <a:rPr lang="ar-SY" sz="2000" b="1" dirty="0" smtClean="0"/>
              <a:t> من </a:t>
            </a:r>
            <a:r>
              <a:rPr lang="ar-SY" sz="2000" b="1" dirty="0" err="1" smtClean="0"/>
              <a:t>الادمة</a:t>
            </a:r>
            <a:r>
              <a:rPr lang="ar-SY" sz="2000" b="1" dirty="0" smtClean="0"/>
              <a:t> )</a:t>
            </a:r>
            <a:r>
              <a:rPr lang="en-US" sz="2000" b="1" u="sng" dirty="0" smtClean="0">
                <a:hlinkClick r:id="rId3"/>
              </a:rPr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ar-SY" sz="2000" b="1" dirty="0" err="1" smtClean="0"/>
              <a:t>الإستطباب</a:t>
            </a:r>
            <a:r>
              <a:rPr lang="ar-SY" sz="2000" b="1" dirty="0" smtClean="0"/>
              <a:t> :</a:t>
            </a:r>
            <a:r>
              <a:rPr lang="en-US" sz="2000" b="1" dirty="0" smtClean="0"/>
              <a:t>Facial wrinkles, scars, and sun-damaged skin</a:t>
            </a:r>
          </a:p>
          <a:p>
            <a:pPr marL="514350" indent="-514350">
              <a:buFont typeface="+mj-lt"/>
              <a:buAutoNum type="arabicPeriod"/>
            </a:pPr>
            <a:r>
              <a:rPr lang="ar-SY" sz="2000" b="1" dirty="0" err="1" smtClean="0"/>
              <a:t>ازالة</a:t>
            </a:r>
            <a:r>
              <a:rPr lang="ar-SY" sz="2000" b="1" dirty="0" smtClean="0"/>
              <a:t> تجاعيد حول العينين والفم أو </a:t>
            </a:r>
            <a:r>
              <a:rPr lang="ar-SY" sz="2000" b="1" dirty="0" err="1" smtClean="0"/>
              <a:t>الوجة</a:t>
            </a:r>
            <a:r>
              <a:rPr lang="ar-SY" sz="2000" b="1" dirty="0" smtClean="0"/>
              <a:t> كاملا</a:t>
            </a:r>
            <a:r>
              <a:rPr lang="en-US" sz="2000" b="1" u="sng" dirty="0" smtClean="0">
                <a:hlinkClick r:id="rId4"/>
              </a:rPr>
              <a:t> facial wrinkles</a:t>
            </a:r>
            <a:r>
              <a:rPr lang="ar-SY" sz="2000" b="1" dirty="0" smtClean="0"/>
              <a:t>  وشيخوخة الجلد</a:t>
            </a:r>
            <a:r>
              <a:rPr lang="en-US" sz="2000" b="1" u="sng" dirty="0" smtClean="0">
                <a:hlinkClick r:id="rId5"/>
              </a:rPr>
              <a:t> facial rejuvenation</a:t>
            </a:r>
            <a:r>
              <a:rPr lang="en-US" sz="2000" b="1" u="sng" dirty="0" smtClean="0"/>
              <a:t>- </a:t>
            </a:r>
            <a:r>
              <a:rPr lang="ar-SY" sz="2000" b="1" u="sng" dirty="0" smtClean="0"/>
              <a:t>-</a:t>
            </a:r>
          </a:p>
          <a:p>
            <a:pPr marL="514350" indent="-514350">
              <a:buFont typeface="+mj-lt"/>
              <a:buAutoNum type="arabicPeriod"/>
            </a:pPr>
            <a:r>
              <a:rPr lang="ar-SY" sz="2000" b="1" dirty="0" smtClean="0"/>
              <a:t>علامات أذية </a:t>
            </a:r>
            <a:r>
              <a:rPr lang="ar-SY" sz="2000" b="1" dirty="0" err="1" smtClean="0"/>
              <a:t>ضيائية</a:t>
            </a:r>
            <a:r>
              <a:rPr lang="ar-SY" sz="2000" b="1" dirty="0" smtClean="0"/>
              <a:t> مزمنة </a:t>
            </a:r>
            <a:r>
              <a:rPr lang="en-US" sz="2000" b="1" u="sng" dirty="0" smtClean="0">
                <a:hlinkClick r:id="rId6"/>
              </a:rPr>
              <a:t>sun-damaged skin</a:t>
            </a:r>
            <a:endParaRPr lang="ar-SY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ar-SY" sz="2000" b="1" dirty="0" smtClean="0"/>
              <a:t>تسطيح </a:t>
            </a:r>
            <a:r>
              <a:rPr lang="ar-SY" sz="2000" b="1" dirty="0" err="1" smtClean="0"/>
              <a:t>ندبات</a:t>
            </a:r>
            <a:r>
              <a:rPr lang="ar-SY" sz="2000" b="1" dirty="0" smtClean="0"/>
              <a:t> </a:t>
            </a:r>
            <a:r>
              <a:rPr lang="en-US" sz="2000" b="1" dirty="0" smtClean="0"/>
              <a:t>scars</a:t>
            </a:r>
            <a:r>
              <a:rPr lang="ar-SY" sz="2000" b="1" dirty="0" smtClean="0"/>
              <a:t>(بعد شفاء العد –بعد جروح –جرح عمل جراحي – ندبة </a:t>
            </a:r>
            <a:r>
              <a:rPr lang="ar-SY" sz="2000" b="1" dirty="0" err="1" smtClean="0"/>
              <a:t>لشمانيا</a:t>
            </a:r>
            <a:r>
              <a:rPr lang="ar-SY" sz="2000" b="1" dirty="0" smtClean="0"/>
              <a:t> غير فعالة ...)</a:t>
            </a:r>
          </a:p>
          <a:p>
            <a:pPr marL="514350" indent="-514350">
              <a:buFont typeface="+mj-lt"/>
              <a:buAutoNum type="arabicPeriod"/>
            </a:pPr>
            <a:r>
              <a:rPr lang="ar-SY" sz="2000" b="1" dirty="0" smtClean="0"/>
              <a:t> </a:t>
            </a:r>
            <a:r>
              <a:rPr lang="en-US" sz="2000" b="1" u="sng" dirty="0" err="1" smtClean="0">
                <a:hlinkClick r:id="rId7"/>
              </a:rPr>
              <a:t>seborrhoeic</a:t>
            </a:r>
            <a:r>
              <a:rPr lang="en-US" sz="2000" b="1" u="sng" dirty="0" smtClean="0">
                <a:hlinkClick r:id="rId7"/>
              </a:rPr>
              <a:t> </a:t>
            </a:r>
            <a:r>
              <a:rPr lang="en-US" sz="2000" b="1" u="sng" dirty="0" err="1" smtClean="0">
                <a:hlinkClick r:id="rId7"/>
              </a:rPr>
              <a:t>keratoses</a:t>
            </a:r>
            <a:r>
              <a:rPr lang="ar-SY" sz="2000" b="1" u="sng" dirty="0" smtClean="0"/>
              <a:t>--</a:t>
            </a:r>
            <a:r>
              <a:rPr lang="ar-SY" sz="2000" b="1" dirty="0" err="1" smtClean="0"/>
              <a:t>فيمة</a:t>
            </a:r>
            <a:r>
              <a:rPr lang="ar-SY" sz="2000" b="1" dirty="0" smtClean="0"/>
              <a:t> أنف--تقران </a:t>
            </a:r>
            <a:r>
              <a:rPr lang="ar-SY" sz="2000" b="1" dirty="0" err="1" smtClean="0"/>
              <a:t>سفعي</a:t>
            </a:r>
            <a:r>
              <a:rPr lang="ar-SY" sz="2000" b="1" dirty="0" smtClean="0"/>
              <a:t> --</a:t>
            </a:r>
            <a:r>
              <a:rPr lang="ar-SY" sz="2000" b="1" dirty="0" err="1" smtClean="0"/>
              <a:t>ثأليل</a:t>
            </a:r>
            <a:r>
              <a:rPr lang="ar-SY" sz="2000" b="1" dirty="0" smtClean="0"/>
              <a:t> مسطحة --فرط تنسج غدد </a:t>
            </a:r>
            <a:r>
              <a:rPr lang="ar-SY" sz="2000" b="1" dirty="0" err="1" smtClean="0"/>
              <a:t>زهمية</a:t>
            </a:r>
            <a:endParaRPr lang="ar-SY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ar-SY" sz="2000" b="1" dirty="0" err="1" smtClean="0"/>
              <a:t>سيرنغوما</a:t>
            </a:r>
            <a:r>
              <a:rPr lang="ar-SY" sz="2000" b="1" dirty="0" smtClean="0"/>
              <a:t> (أورام غدد عرقية سليمة)</a:t>
            </a:r>
          </a:p>
          <a:p>
            <a:pPr marL="514350" indent="-514350">
              <a:buFont typeface="+mj-lt"/>
              <a:buAutoNum type="arabicPeriod"/>
            </a:pPr>
            <a:r>
              <a:rPr lang="ar-SY" sz="2000" b="1" dirty="0" smtClean="0"/>
              <a:t>جرب على </a:t>
            </a:r>
            <a:r>
              <a:rPr lang="ar-SY" sz="2000" b="1" dirty="0" err="1" smtClean="0"/>
              <a:t>نمشات</a:t>
            </a:r>
            <a:r>
              <a:rPr lang="ar-SY" sz="2000" b="1" dirty="0" smtClean="0"/>
              <a:t> الشفاه</a:t>
            </a:r>
            <a:endParaRPr lang="en-US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  </a:t>
            </a:r>
            <a:r>
              <a:rPr lang="en-US" sz="2000" b="1" u="sng" dirty="0" smtClean="0">
                <a:hlinkClick r:id="rId8"/>
              </a:rPr>
              <a:t>skin cancers</a:t>
            </a:r>
            <a:r>
              <a:rPr lang="ar-SY" sz="1600" b="1" u="sng" dirty="0" smtClean="0"/>
              <a:t>(الخط الأول لعلاج الأورام </a:t>
            </a:r>
            <a:r>
              <a:rPr lang="ar-SY" sz="1600" b="1" u="sng" dirty="0" err="1" smtClean="0"/>
              <a:t>الإستئصال</a:t>
            </a:r>
            <a:r>
              <a:rPr lang="ar-SY" sz="1600" b="1" u="sng" dirty="0" smtClean="0"/>
              <a:t> الجراحي  لكن جرب ليزر تقشير بشرة على </a:t>
            </a:r>
            <a:r>
              <a:rPr lang="en-US" sz="1600" b="1" u="sng" dirty="0" smtClean="0"/>
              <a:t>BCC</a:t>
            </a:r>
            <a:r>
              <a:rPr lang="ar-SY" sz="1600" b="1" u="sng" dirty="0" smtClean="0"/>
              <a:t>صغير الحجم  ....</a:t>
            </a:r>
            <a:endParaRPr lang="ar-SY" sz="1600" b="1" dirty="0" smtClean="0"/>
          </a:p>
          <a:p>
            <a:endParaRPr lang="ar-SY" sz="1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ar-SY" sz="3200" b="1" dirty="0" err="1" smtClean="0">
                <a:solidFill>
                  <a:srgbClr val="FF0000"/>
                </a:solidFill>
              </a:rPr>
              <a:t>الليزرات</a:t>
            </a:r>
            <a:r>
              <a:rPr lang="ar-SY" sz="3200" b="1" dirty="0" smtClean="0">
                <a:solidFill>
                  <a:srgbClr val="FF0000"/>
                </a:solidFill>
              </a:rPr>
              <a:t> التي تستهدف </a:t>
            </a:r>
            <a:r>
              <a:rPr lang="ar-SY" sz="3200" b="1" dirty="0" err="1" smtClean="0">
                <a:solidFill>
                  <a:srgbClr val="FF0000"/>
                </a:solidFill>
              </a:rPr>
              <a:t>الميلانين</a:t>
            </a:r>
            <a:r>
              <a:rPr lang="ar-SY" sz="3200" b="1" dirty="0" smtClean="0">
                <a:solidFill>
                  <a:srgbClr val="FF0000"/>
                </a:solidFill>
              </a:rPr>
              <a:t> (</a:t>
            </a:r>
            <a:r>
              <a:rPr lang="ar-SY" sz="3200" b="1" dirty="0" err="1" smtClean="0">
                <a:solidFill>
                  <a:srgbClr val="FF0000"/>
                </a:solidFill>
              </a:rPr>
              <a:t>ميلانين</a:t>
            </a:r>
            <a:r>
              <a:rPr lang="ar-SY" sz="3200" b="1" dirty="0" smtClean="0">
                <a:solidFill>
                  <a:srgbClr val="FF0000"/>
                </a:solidFill>
              </a:rPr>
              <a:t> الشعر أو </a:t>
            </a:r>
            <a:r>
              <a:rPr lang="ar-SY" sz="3200" b="1" dirty="0" err="1" smtClean="0">
                <a:solidFill>
                  <a:srgbClr val="FF0000"/>
                </a:solidFill>
              </a:rPr>
              <a:t>الميلانين</a:t>
            </a:r>
            <a:r>
              <a:rPr lang="ar-SY" sz="3200" b="1" dirty="0" smtClean="0">
                <a:solidFill>
                  <a:srgbClr val="FF0000"/>
                </a:solidFill>
              </a:rPr>
              <a:t> الوصل </a:t>
            </a:r>
            <a:r>
              <a:rPr lang="ar-SY" sz="3200" b="1" dirty="0" err="1" smtClean="0">
                <a:solidFill>
                  <a:srgbClr val="FF0000"/>
                </a:solidFill>
              </a:rPr>
              <a:t>البشروي</a:t>
            </a:r>
            <a:r>
              <a:rPr lang="ar-SY" sz="3200" b="1" dirty="0" smtClean="0">
                <a:solidFill>
                  <a:srgbClr val="FF0000"/>
                </a:solidFill>
              </a:rPr>
              <a:t> </a:t>
            </a:r>
            <a:r>
              <a:rPr lang="ar-SY" sz="3200" b="1" dirty="0" err="1" smtClean="0">
                <a:solidFill>
                  <a:srgbClr val="FF0000"/>
                </a:solidFill>
              </a:rPr>
              <a:t>الأدمي</a:t>
            </a:r>
            <a:r>
              <a:rPr lang="ar-SY" sz="3200" b="1" dirty="0" smtClean="0">
                <a:solidFill>
                  <a:srgbClr val="FF0000"/>
                </a:solidFill>
              </a:rPr>
              <a:t>)</a:t>
            </a:r>
            <a:r>
              <a:rPr lang="en-US" sz="3200" b="1" dirty="0" smtClean="0">
                <a:solidFill>
                  <a:srgbClr val="FF0000"/>
                </a:solidFill>
              </a:rPr>
              <a:t> Pigmented lesions and tattoos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ar-SY" sz="3200" b="1" dirty="0" smtClean="0">
                <a:solidFill>
                  <a:srgbClr val="FF0000"/>
                </a:solidFill>
              </a:rPr>
              <a:t>:</a:t>
            </a:r>
            <a:endParaRPr lang="ar-SY" sz="32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625989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ar-SA" sz="2000" b="1" dirty="0" err="1" smtClean="0"/>
              <a:t>إستطباب</a:t>
            </a:r>
            <a:r>
              <a:rPr lang="ar-SA" sz="2000" b="1" dirty="0" smtClean="0"/>
              <a:t> جهاز الليزر الذي يستهدف </a:t>
            </a:r>
            <a:r>
              <a:rPr lang="ar-SA" sz="2000" b="1" dirty="0" err="1" smtClean="0"/>
              <a:t>الملانين</a:t>
            </a:r>
            <a:r>
              <a:rPr lang="ar-SA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Pigmented lesions and tattoos</a:t>
            </a:r>
            <a:endParaRPr lang="ar-SA" sz="20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ar-SY" sz="2000" b="1" dirty="0" smtClean="0"/>
          </a:p>
          <a:p>
            <a:pPr marL="514350" indent="-514350">
              <a:buNone/>
            </a:pPr>
            <a:r>
              <a:rPr lang="ar-SY" sz="2000" b="1" dirty="0" smtClean="0"/>
              <a:t>ليزر </a:t>
            </a:r>
            <a:r>
              <a:rPr lang="en-US" sz="1600" b="1" dirty="0" smtClean="0">
                <a:solidFill>
                  <a:srgbClr val="92D050"/>
                </a:solidFill>
              </a:rPr>
              <a:t>DIOD LASER -</a:t>
            </a:r>
            <a:r>
              <a:rPr lang="en-US" sz="1600" b="1" dirty="0" smtClean="0">
                <a:solidFill>
                  <a:srgbClr val="00B0F0"/>
                </a:solidFill>
              </a:rPr>
              <a:t>ALEXANDRIT</a:t>
            </a:r>
            <a:r>
              <a:rPr lang="en-US" sz="1600" b="1" dirty="0" smtClean="0"/>
              <a:t>-</a:t>
            </a:r>
            <a:r>
              <a:rPr lang="en-US" sz="1600" b="1" dirty="0" smtClean="0">
                <a:solidFill>
                  <a:schemeClr val="accent6"/>
                </a:solidFill>
              </a:rPr>
              <a:t>NDYAG—neodymium (</a:t>
            </a:r>
            <a:r>
              <a:rPr lang="en-US" sz="1600" b="1" dirty="0" err="1" smtClean="0">
                <a:solidFill>
                  <a:schemeClr val="accent6"/>
                </a:solidFill>
              </a:rPr>
              <a:t>Nd</a:t>
            </a:r>
            <a:r>
              <a:rPr lang="en-US" sz="1600" b="1" dirty="0" smtClean="0">
                <a:solidFill>
                  <a:schemeClr val="accent6"/>
                </a:solidFill>
              </a:rPr>
              <a:t>):yttrium-aluminum-garnet (YAG) </a:t>
            </a:r>
            <a:endParaRPr lang="ar-SA" sz="2000" b="1" dirty="0" smtClean="0">
              <a:solidFill>
                <a:schemeClr val="accent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ar-SA" sz="2000" b="1" dirty="0" smtClean="0"/>
              <a:t>نزع أشعار</a:t>
            </a:r>
            <a:r>
              <a:rPr lang="en-US" sz="2000" b="1" dirty="0" smtClean="0"/>
              <a:t>) Hair removal </a:t>
            </a:r>
            <a:r>
              <a:rPr lang="ar-SY" sz="2000" b="1" dirty="0" smtClean="0"/>
              <a:t>علاج </a:t>
            </a:r>
            <a:r>
              <a:rPr lang="ar-SY" sz="2000" b="1" dirty="0" err="1" smtClean="0"/>
              <a:t>الشعرانية</a:t>
            </a:r>
            <a:r>
              <a:rPr lang="ar-SY" sz="2000" b="1" dirty="0" smtClean="0"/>
              <a:t> حسن </a:t>
            </a:r>
            <a:r>
              <a:rPr lang="ar-SY" sz="2000" b="1" dirty="0" err="1" smtClean="0"/>
              <a:t>الحطاطات</a:t>
            </a:r>
            <a:r>
              <a:rPr lang="ar-SY" sz="2000" b="1" dirty="0" smtClean="0"/>
              <a:t> والبثور عند المصابين بالتهاب </a:t>
            </a:r>
            <a:r>
              <a:rPr lang="ar-SY" sz="2000" b="1" dirty="0" err="1" smtClean="0"/>
              <a:t>الأجربة</a:t>
            </a:r>
            <a:r>
              <a:rPr lang="ar-SY" sz="2000" b="1" dirty="0" smtClean="0"/>
              <a:t> الكاذب في اللحية (الأشعار الناشبة )</a:t>
            </a:r>
            <a:r>
              <a:rPr lang="en-US" sz="2000" u="sng" dirty="0" smtClean="0">
                <a:hlinkClick r:id="rId2"/>
              </a:rPr>
              <a:t> </a:t>
            </a:r>
            <a:r>
              <a:rPr lang="en-US" sz="2000" u="sng" dirty="0" err="1" smtClean="0">
                <a:hlinkClick r:id="rId2"/>
              </a:rPr>
              <a:t>hypertrichosis</a:t>
            </a:r>
            <a:r>
              <a:rPr lang="en-US" sz="2000" dirty="0" smtClean="0"/>
              <a:t> or </a:t>
            </a:r>
            <a:r>
              <a:rPr lang="en-US" sz="2000" u="sng" dirty="0" err="1" smtClean="0">
                <a:hlinkClick r:id="rId2"/>
              </a:rPr>
              <a:t>hirsutism</a:t>
            </a:r>
            <a:endParaRPr lang="en-US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ar-SA" sz="2000" b="1" dirty="0" smtClean="0"/>
              <a:t>وشم </a:t>
            </a:r>
            <a:endParaRPr lang="en-US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ar-SA" sz="2000" b="1" dirty="0" smtClean="0"/>
              <a:t>وحمة </a:t>
            </a:r>
            <a:r>
              <a:rPr lang="ar-SA" sz="2000" b="1" dirty="0" err="1" smtClean="0"/>
              <a:t>بشروية</a:t>
            </a:r>
            <a:r>
              <a:rPr lang="ar-SA" sz="2000" b="1" dirty="0" smtClean="0"/>
              <a:t> مصطبغة (وحمة </a:t>
            </a:r>
            <a:r>
              <a:rPr lang="ar-SA" sz="2000" b="1" dirty="0" err="1" smtClean="0"/>
              <a:t>م</a:t>
            </a:r>
            <a:r>
              <a:rPr lang="ar-SY" sz="2000" b="1" dirty="0" smtClean="0"/>
              <a:t>ي</a:t>
            </a:r>
            <a:r>
              <a:rPr lang="ar-SA" sz="2000" b="1" dirty="0" err="1" smtClean="0"/>
              <a:t>لانية</a:t>
            </a:r>
            <a:r>
              <a:rPr lang="ar-SA" sz="2000" b="1" dirty="0" smtClean="0"/>
              <a:t> مصطبغة )</a:t>
            </a:r>
            <a:r>
              <a:rPr lang="ar-SY" sz="2000" b="1" dirty="0" smtClean="0"/>
              <a:t>--</a:t>
            </a:r>
            <a:r>
              <a:rPr lang="ar-SA" sz="2000" b="1" dirty="0" smtClean="0"/>
              <a:t>وحمة أوتا </a:t>
            </a:r>
            <a:r>
              <a:rPr lang="ar-SA" sz="2000" b="1" dirty="0" err="1" smtClean="0"/>
              <a:t>وإيتو</a:t>
            </a:r>
            <a:r>
              <a:rPr lang="ar-SY" sz="2000" b="1" dirty="0" smtClean="0"/>
              <a:t>--</a:t>
            </a:r>
            <a:r>
              <a:rPr lang="ar-SA" sz="2000" b="1" dirty="0" smtClean="0"/>
              <a:t>وحمة </a:t>
            </a:r>
            <a:r>
              <a:rPr lang="ar-SA" sz="2000" b="1" dirty="0" err="1" smtClean="0"/>
              <a:t>بيكر</a:t>
            </a:r>
            <a:r>
              <a:rPr lang="ar-SA" sz="2000" b="1" dirty="0" smtClean="0"/>
              <a:t> </a:t>
            </a:r>
            <a:r>
              <a:rPr lang="ar-SY" sz="2000" b="1" dirty="0" smtClean="0"/>
              <a:t>--</a:t>
            </a:r>
            <a:r>
              <a:rPr lang="ar-SA" sz="2000" b="1" dirty="0" smtClean="0"/>
              <a:t>وحمة زرقاء</a:t>
            </a:r>
            <a:r>
              <a:rPr lang="en-US" sz="2000" dirty="0" smtClean="0">
                <a:hlinkClick r:id="rId3"/>
              </a:rPr>
              <a:t> congenital </a:t>
            </a:r>
            <a:r>
              <a:rPr lang="en-US" sz="2000" dirty="0" err="1" smtClean="0">
                <a:hlinkClick r:id="rId3"/>
              </a:rPr>
              <a:t>melanocytic</a:t>
            </a:r>
            <a:r>
              <a:rPr lang="en-US" sz="2000" dirty="0" smtClean="0">
                <a:hlinkClick r:id="rId3"/>
              </a:rPr>
              <a:t> </a:t>
            </a:r>
            <a:r>
              <a:rPr lang="en-US" sz="2000" dirty="0" err="1" smtClean="0">
                <a:hlinkClick r:id="rId3"/>
              </a:rPr>
              <a:t>naevi</a:t>
            </a:r>
            <a:r>
              <a:rPr lang="en-US" sz="2000" dirty="0" smtClean="0"/>
              <a:t>, </a:t>
            </a:r>
            <a:r>
              <a:rPr lang="en-US" sz="2000" dirty="0" smtClean="0">
                <a:hlinkClick r:id="rId4"/>
              </a:rPr>
              <a:t>blue </a:t>
            </a:r>
            <a:r>
              <a:rPr lang="en-US" sz="2000" dirty="0" err="1" smtClean="0">
                <a:hlinkClick r:id="rId4"/>
              </a:rPr>
              <a:t>naevi</a:t>
            </a:r>
            <a:r>
              <a:rPr lang="en-US" sz="2000" dirty="0" smtClean="0"/>
              <a:t>, </a:t>
            </a:r>
            <a:r>
              <a:rPr lang="en-US" sz="2000" dirty="0" err="1" smtClean="0">
                <a:hlinkClick r:id="rId5"/>
              </a:rPr>
              <a:t>naevi</a:t>
            </a:r>
            <a:r>
              <a:rPr lang="en-US" sz="2000" dirty="0" smtClean="0">
                <a:hlinkClick r:id="rId5"/>
              </a:rPr>
              <a:t> of Ota/Ito</a:t>
            </a:r>
            <a:r>
              <a:rPr lang="en-US" sz="2000" dirty="0" smtClean="0"/>
              <a:t> and </a:t>
            </a:r>
            <a:r>
              <a:rPr lang="en-US" sz="2000" dirty="0" smtClean="0">
                <a:hlinkClick r:id="rId6"/>
              </a:rPr>
              <a:t>Becker </a:t>
            </a:r>
            <a:r>
              <a:rPr lang="en-US" sz="2000" dirty="0" err="1" smtClean="0">
                <a:hlinkClick r:id="rId6"/>
              </a:rPr>
              <a:t>naevi</a:t>
            </a:r>
            <a:r>
              <a:rPr lang="en-US" sz="2000" dirty="0" smtClean="0"/>
              <a:t>.</a:t>
            </a:r>
            <a:endParaRPr lang="ar-SY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ar-SA" sz="2000" b="1" dirty="0" smtClean="0"/>
              <a:t>الشامات الشمسية – الشامات البسيطة</a:t>
            </a:r>
            <a:r>
              <a:rPr lang="ar-SY" sz="2000" b="1" dirty="0" smtClean="0"/>
              <a:t> والنمش </a:t>
            </a:r>
            <a:r>
              <a:rPr lang="ar-SA" sz="2000" b="1" dirty="0" smtClean="0"/>
              <a:t> </a:t>
            </a:r>
            <a:r>
              <a:rPr lang="ar-SY" sz="2000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000" b="1" dirty="0" smtClean="0"/>
              <a:t>بقعة قهوة بحليب </a:t>
            </a:r>
            <a:endParaRPr lang="ar-SY" sz="2000" b="1" dirty="0" smtClean="0"/>
          </a:p>
          <a:p>
            <a:pPr marL="514350" indent="-514350">
              <a:buNone/>
            </a:pPr>
            <a:r>
              <a:rPr lang="ar-SY" sz="2000" b="1" dirty="0" smtClean="0"/>
              <a:t>ملاحظة :علاج الكلف </a:t>
            </a:r>
            <a:r>
              <a:rPr lang="ar-SY" sz="2000" b="1" dirty="0" err="1" smtClean="0"/>
              <a:t>بالليزرات</a:t>
            </a:r>
            <a:r>
              <a:rPr lang="ar-SY" sz="2000" b="1" dirty="0" smtClean="0"/>
              <a:t> الجلدية مخيب للآمال </a:t>
            </a:r>
            <a:r>
              <a:rPr lang="en-US" sz="2000" b="1" dirty="0" smtClean="0"/>
              <a:t> </a:t>
            </a:r>
            <a:br>
              <a:rPr lang="en-US" sz="2000" b="1" dirty="0" smtClean="0"/>
            </a:br>
            <a:endParaRPr lang="ar-SY" sz="2000" b="1" dirty="0" smtClean="0"/>
          </a:p>
          <a:p>
            <a:endParaRPr lang="ar-SY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b="1" dirty="0" err="1" smtClean="0">
                <a:solidFill>
                  <a:srgbClr val="FF0000"/>
                </a:solidFill>
              </a:rPr>
              <a:t>الليزرات</a:t>
            </a:r>
            <a:r>
              <a:rPr lang="ar-SY" b="1" dirty="0" smtClean="0">
                <a:solidFill>
                  <a:srgbClr val="FF0000"/>
                </a:solidFill>
              </a:rPr>
              <a:t> التي تستهدف </a:t>
            </a:r>
            <a:r>
              <a:rPr lang="ar-SY" b="1" dirty="0" err="1" smtClean="0">
                <a:solidFill>
                  <a:srgbClr val="FF0000"/>
                </a:solidFill>
              </a:rPr>
              <a:t>الأوكسي</a:t>
            </a:r>
            <a:r>
              <a:rPr lang="ar-SY" b="1" dirty="0" smtClean="0">
                <a:solidFill>
                  <a:srgbClr val="FF0000"/>
                </a:solidFill>
              </a:rPr>
              <a:t> </a:t>
            </a:r>
            <a:r>
              <a:rPr lang="ar-SA" b="1" dirty="0" err="1" smtClean="0">
                <a:solidFill>
                  <a:srgbClr val="FF0000"/>
                </a:solidFill>
              </a:rPr>
              <a:t>هيموغلوبين</a:t>
            </a:r>
            <a:r>
              <a:rPr lang="ar-SA" b="1" dirty="0" smtClean="0">
                <a:solidFill>
                  <a:srgbClr val="FF0000"/>
                </a:solidFill>
              </a:rPr>
              <a:t> </a:t>
            </a:r>
            <a:r>
              <a:rPr lang="ar-SY" b="1" dirty="0" smtClean="0">
                <a:solidFill>
                  <a:srgbClr val="FF0000"/>
                </a:solidFill>
              </a:rPr>
              <a:t>في </a:t>
            </a:r>
            <a:r>
              <a:rPr lang="ar-SA" b="1" dirty="0" smtClean="0">
                <a:solidFill>
                  <a:srgbClr val="FF0000"/>
                </a:solidFill>
              </a:rPr>
              <a:t>الأوعية الدموية</a:t>
            </a:r>
            <a:r>
              <a:rPr lang="en-US" b="1" dirty="0" smtClean="0">
                <a:solidFill>
                  <a:srgbClr val="FF0000"/>
                </a:solidFill>
              </a:rPr>
              <a:t>Vascular lesions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ar-SA" b="1" dirty="0" smtClean="0">
                <a:solidFill>
                  <a:srgbClr val="FF0000"/>
                </a:solidFill>
              </a:rPr>
              <a:t> :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ar-SA" sz="2000" b="1" dirty="0" err="1" smtClean="0"/>
              <a:t>استطباب</a:t>
            </a:r>
            <a:r>
              <a:rPr lang="ar-SA" sz="2000" b="1" dirty="0" smtClean="0"/>
              <a:t> جهاز </a:t>
            </a:r>
            <a:r>
              <a:rPr lang="ar-SA" sz="2000" b="1" dirty="0" err="1" smtClean="0"/>
              <a:t>الليزرالذي</a:t>
            </a:r>
            <a:r>
              <a:rPr lang="ar-SA" sz="2000" b="1" dirty="0" smtClean="0"/>
              <a:t> يستهدف</a:t>
            </a:r>
            <a:r>
              <a:rPr lang="ar-SA" sz="2000" b="1" dirty="0" smtClean="0">
                <a:solidFill>
                  <a:srgbClr val="FF0000"/>
                </a:solidFill>
              </a:rPr>
              <a:t> </a:t>
            </a:r>
            <a:r>
              <a:rPr lang="ar-SA" sz="2000" b="1" dirty="0" err="1" smtClean="0">
                <a:solidFill>
                  <a:srgbClr val="FF0000"/>
                </a:solidFill>
              </a:rPr>
              <a:t>هيموغلوبين</a:t>
            </a:r>
            <a:r>
              <a:rPr lang="ar-SA" sz="2000" b="1" dirty="0" smtClean="0">
                <a:solidFill>
                  <a:srgbClr val="FF0000"/>
                </a:solidFill>
              </a:rPr>
              <a:t> الأوعية الدموية</a:t>
            </a:r>
            <a:r>
              <a:rPr lang="en-US" sz="2000" b="1" dirty="0" smtClean="0">
                <a:solidFill>
                  <a:srgbClr val="FF0000"/>
                </a:solidFill>
              </a:rPr>
              <a:t>Vascular lesions</a:t>
            </a:r>
            <a:endParaRPr lang="ar-SA" sz="2000" b="1" dirty="0" smtClean="0"/>
          </a:p>
          <a:p>
            <a:pPr marL="514350" indent="-514350">
              <a:buNone/>
            </a:pPr>
            <a:endParaRPr lang="ar-SA" sz="2000" b="1" dirty="0" smtClean="0"/>
          </a:p>
          <a:p>
            <a:pPr marL="514350" indent="-514350">
              <a:buNone/>
            </a:pPr>
            <a:r>
              <a:rPr lang="ar-SA" sz="2000" b="1" dirty="0" smtClean="0"/>
              <a:t>ليزر صباغي نابض </a:t>
            </a:r>
            <a:r>
              <a:rPr lang="en-US" sz="2000" b="1" dirty="0" smtClean="0"/>
              <a:t>Pulsed dye laser (</a:t>
            </a:r>
            <a:r>
              <a:rPr lang="en-US" sz="2000" dirty="0" smtClean="0">
                <a:hlinkClick r:id="rId2"/>
              </a:rPr>
              <a:t>pulsed dye </a:t>
            </a:r>
            <a:r>
              <a:rPr lang="en-US" sz="2000" dirty="0" err="1" smtClean="0">
                <a:hlinkClick r:id="rId2"/>
              </a:rPr>
              <a:t>laser</a:t>
            </a:r>
            <a:r>
              <a:rPr lang="en-US" sz="2000" b="1" dirty="0" err="1" smtClean="0"/>
              <a:t>PDL</a:t>
            </a:r>
            <a:r>
              <a:rPr lang="en-US" sz="2000" b="1" dirty="0" smtClean="0"/>
              <a:t>) </a:t>
            </a:r>
            <a:r>
              <a:rPr lang="ar-SA" sz="2000" b="1" dirty="0" smtClean="0"/>
              <a:t>585</a:t>
            </a:r>
          </a:p>
          <a:p>
            <a:pPr marL="514350" indent="-514350">
              <a:buNone/>
            </a:pPr>
            <a:r>
              <a:rPr lang="en-US" sz="2000" dirty="0" smtClean="0"/>
              <a:t>superficial </a:t>
            </a:r>
            <a:r>
              <a:rPr lang="en-US" sz="2000" dirty="0" smtClean="0">
                <a:hlinkClick r:id="rId3"/>
              </a:rPr>
              <a:t>vascular </a:t>
            </a:r>
            <a:r>
              <a:rPr lang="en-US" sz="2000" dirty="0" err="1" smtClean="0">
                <a:hlinkClick r:id="rId3"/>
              </a:rPr>
              <a:t>malformations</a:t>
            </a:r>
            <a:r>
              <a:rPr lang="en-US" sz="2000" dirty="0" err="1" smtClean="0"/>
              <a:t>,</a:t>
            </a:r>
            <a:r>
              <a:rPr lang="en-US" sz="2000" dirty="0" err="1" smtClean="0">
                <a:hlinkClick r:id="rId4"/>
              </a:rPr>
              <a:t>haemangiomas</a:t>
            </a:r>
            <a:r>
              <a:rPr lang="en-US" sz="2000" dirty="0" smtClean="0"/>
              <a:t>,</a:t>
            </a:r>
            <a:r>
              <a:rPr lang="ar-SY" sz="2000" dirty="0" smtClean="0"/>
              <a:t>((</a:t>
            </a:r>
            <a:r>
              <a:rPr lang="en-US" sz="2000" b="1" dirty="0" smtClean="0"/>
              <a:t>Vascular malformations </a:t>
            </a:r>
            <a:r>
              <a:rPr lang="ar-SY" sz="2000" b="1" dirty="0" smtClean="0"/>
              <a:t>مثال </a:t>
            </a:r>
            <a:r>
              <a:rPr lang="ar-SY" sz="2000" b="1" dirty="0" err="1" smtClean="0"/>
              <a:t>و</a:t>
            </a:r>
            <a:r>
              <a:rPr lang="ar-SA" sz="2000" b="1" dirty="0" err="1" smtClean="0"/>
              <a:t>حمة</a:t>
            </a:r>
            <a:r>
              <a:rPr lang="ar-SA" sz="2000" b="1" dirty="0" smtClean="0"/>
              <a:t> </a:t>
            </a:r>
            <a:r>
              <a:rPr lang="ar-SA" sz="2000" b="1" dirty="0" err="1" smtClean="0"/>
              <a:t>شعلية</a:t>
            </a:r>
            <a:r>
              <a:rPr lang="ar-SA" sz="2000" b="1" dirty="0" smtClean="0"/>
              <a:t> دموية </a:t>
            </a:r>
            <a:r>
              <a:rPr lang="en-US" sz="2000" dirty="0" smtClean="0"/>
              <a:t>(port-wine stains) </a:t>
            </a:r>
            <a:r>
              <a:rPr lang="ar-SA" sz="2000" b="1" dirty="0" err="1" smtClean="0"/>
              <a:t>وعاؤوم</a:t>
            </a:r>
            <a:r>
              <a:rPr lang="ar-SA" sz="2000" b="1" dirty="0" smtClean="0"/>
              <a:t> دموي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Hemangiomas</a:t>
            </a:r>
            <a:r>
              <a:rPr lang="ar-SY" sz="2000" b="1" dirty="0" smtClean="0"/>
              <a:t>.</a:t>
            </a:r>
            <a:r>
              <a:rPr lang="en-US" sz="2000" dirty="0" smtClean="0"/>
              <a:t>Non-laser </a:t>
            </a:r>
            <a:r>
              <a:rPr lang="en-US" sz="2000" dirty="0" smtClean="0">
                <a:hlinkClick r:id="rId5"/>
              </a:rPr>
              <a:t>intense pulsed light devices</a:t>
            </a:r>
            <a:r>
              <a:rPr lang="en-US" sz="2000" dirty="0" smtClean="0"/>
              <a:t> can also be used for treating vascular lesions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000" b="1" dirty="0" smtClean="0"/>
              <a:t>توسع أوعية شعرية </a:t>
            </a:r>
            <a:r>
              <a:rPr lang="en-US" sz="2000" b="1" dirty="0" err="1" smtClean="0"/>
              <a:t>Telangiectasia</a:t>
            </a:r>
            <a:endParaRPr lang="ar-SY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ar-SY" sz="2000" b="1" dirty="0" err="1" smtClean="0"/>
              <a:t>احمرارات</a:t>
            </a:r>
            <a:r>
              <a:rPr lang="ar-SY" sz="2000" b="1" dirty="0" smtClean="0"/>
              <a:t> الوجه خاصة ذات توسعات الشعرية الدقيقة</a:t>
            </a:r>
            <a:r>
              <a:rPr lang="en-US" sz="2000" dirty="0" smtClean="0"/>
              <a:t> facial </a:t>
            </a:r>
            <a:r>
              <a:rPr lang="en-US" sz="2000" dirty="0" err="1" smtClean="0">
                <a:hlinkClick r:id="rId6"/>
              </a:rPr>
              <a:t>telangiectases</a:t>
            </a:r>
            <a:endParaRPr lang="ar-SY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 err="1" smtClean="0"/>
              <a:t>Keloids</a:t>
            </a:r>
            <a:r>
              <a:rPr lang="en-US" sz="2000" b="1" dirty="0" smtClean="0"/>
              <a:t> </a:t>
            </a:r>
            <a:r>
              <a:rPr lang="ar-SY" sz="2000" b="1" dirty="0" smtClean="0"/>
              <a:t>–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Keloids</a:t>
            </a:r>
            <a:r>
              <a:rPr lang="en-US" sz="2000" b="1" dirty="0" smtClean="0"/>
              <a:t> and hypertrophic scars</a:t>
            </a:r>
            <a:r>
              <a:rPr lang="ar-SY" sz="2000" b="1" dirty="0" smtClean="0"/>
              <a:t>.(خط العلاج الأول :حقن </a:t>
            </a:r>
            <a:r>
              <a:rPr lang="ar-SY" sz="2000" b="1" dirty="0" err="1" smtClean="0"/>
              <a:t>تريامسينولون</a:t>
            </a:r>
            <a:r>
              <a:rPr lang="ar-SY" sz="2000" b="1" dirty="0" smtClean="0"/>
              <a:t> داخل </a:t>
            </a:r>
            <a:r>
              <a:rPr lang="ar-SY" sz="2000" b="1" dirty="0" err="1" smtClean="0"/>
              <a:t>الأفة</a:t>
            </a:r>
            <a:r>
              <a:rPr lang="ar-SY" sz="2000" b="1" dirty="0" smtClean="0"/>
              <a:t> –أزوت سائل ....) يمكن مشاركة حقن </a:t>
            </a:r>
            <a:r>
              <a:rPr lang="ar-SY" sz="2000" b="1" dirty="0" err="1" smtClean="0"/>
              <a:t>التريامسينولون</a:t>
            </a:r>
            <a:r>
              <a:rPr lang="ar-SY" sz="2000" b="1" dirty="0" smtClean="0"/>
              <a:t> مع </a:t>
            </a:r>
            <a:r>
              <a:rPr lang="en-US" sz="2000" b="1" dirty="0" err="1" smtClean="0"/>
              <a:t>pdl</a:t>
            </a:r>
            <a:r>
              <a:rPr lang="ar-SY" sz="2000" b="1" dirty="0" smtClean="0"/>
              <a:t>لعلاج </a:t>
            </a:r>
            <a:r>
              <a:rPr lang="ar-SY" sz="2000" b="1" dirty="0" err="1" smtClean="0"/>
              <a:t>الجدرات</a:t>
            </a:r>
            <a:endParaRPr lang="ar-SY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ar-SA" sz="2000" b="1" dirty="0" err="1" smtClean="0"/>
              <a:t>تبكل</a:t>
            </a:r>
            <a:r>
              <a:rPr lang="ar-SA" sz="2000" b="1" dirty="0" smtClean="0"/>
              <a:t> جلد </a:t>
            </a:r>
            <a:r>
              <a:rPr lang="ar-SA" sz="2000" b="1" dirty="0" err="1" smtClean="0"/>
              <a:t>لسيفات</a:t>
            </a:r>
            <a:r>
              <a:rPr lang="en-US" sz="2000" dirty="0" smtClean="0">
                <a:hlinkClick r:id="rId7"/>
              </a:rPr>
              <a:t> </a:t>
            </a:r>
            <a:r>
              <a:rPr lang="en-US" sz="2000" dirty="0" err="1" smtClean="0">
                <a:hlinkClick r:id="rId7"/>
              </a:rPr>
              <a:t>poikiloderma</a:t>
            </a:r>
            <a:r>
              <a:rPr lang="en-US" sz="2000" dirty="0" smtClean="0">
                <a:hlinkClick r:id="rId7"/>
              </a:rPr>
              <a:t> of </a:t>
            </a:r>
            <a:r>
              <a:rPr lang="en-US" sz="2000" dirty="0" err="1" smtClean="0">
                <a:hlinkClick r:id="rId7"/>
              </a:rPr>
              <a:t>Civatte</a:t>
            </a:r>
            <a:endParaRPr lang="ar-SY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ar-SA" sz="2000" b="1" dirty="0" err="1" smtClean="0"/>
              <a:t>حبيبوم</a:t>
            </a:r>
            <a:r>
              <a:rPr lang="ar-SA" sz="2000" b="1" dirty="0" smtClean="0"/>
              <a:t> مقيح</a:t>
            </a:r>
            <a:r>
              <a:rPr lang="en-US" sz="2000" dirty="0" smtClean="0">
                <a:hlinkClick r:id="rId8"/>
              </a:rPr>
              <a:t> </a:t>
            </a:r>
            <a:r>
              <a:rPr lang="en-US" sz="2000" dirty="0" err="1" smtClean="0">
                <a:hlinkClick r:id="rId8"/>
              </a:rPr>
              <a:t>pyogenic</a:t>
            </a:r>
            <a:r>
              <a:rPr lang="en-US" sz="2000" dirty="0" smtClean="0">
                <a:hlinkClick r:id="rId8"/>
              </a:rPr>
              <a:t> </a:t>
            </a:r>
            <a:r>
              <a:rPr lang="en-US" sz="2000" dirty="0" err="1" smtClean="0">
                <a:hlinkClick r:id="rId8"/>
              </a:rPr>
              <a:t>granulomas</a:t>
            </a:r>
            <a:endParaRPr lang="ar-SY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ar-SA" sz="2000" b="1" dirty="0" smtClean="0"/>
              <a:t>غرن </a:t>
            </a:r>
            <a:r>
              <a:rPr lang="ar-SA" sz="2000" b="1" dirty="0" err="1" smtClean="0"/>
              <a:t>كابوزي</a:t>
            </a:r>
            <a:r>
              <a:rPr lang="ar-SA" sz="2000" b="1" dirty="0" smtClean="0"/>
              <a:t> موضع</a:t>
            </a:r>
            <a:r>
              <a:rPr lang="en-US" sz="2000" dirty="0" smtClean="0"/>
              <a:t> </a:t>
            </a:r>
            <a:r>
              <a:rPr lang="en-US" sz="2000" dirty="0" smtClean="0">
                <a:hlinkClick r:id="rId9"/>
              </a:rPr>
              <a:t>Kaposi sarcoma</a:t>
            </a:r>
            <a:endParaRPr lang="ar-SY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ar-SY" sz="2000" b="1" dirty="0" smtClean="0"/>
              <a:t>الأورام الوعائية </a:t>
            </a:r>
            <a:r>
              <a:rPr lang="ar-SY" sz="2000" b="1" dirty="0" err="1" smtClean="0"/>
              <a:t>اللمفية</a:t>
            </a:r>
            <a:r>
              <a:rPr lang="ar-SY" sz="2000" b="1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ar-SY" sz="2000" b="1" dirty="0" smtClean="0"/>
          </a:p>
          <a:p>
            <a:endParaRPr lang="ar-SY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Vascular lesions</a:t>
            </a:r>
            <a:br>
              <a:rPr lang="en-US" b="1" dirty="0"/>
            </a:b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642918"/>
            <a:ext cx="9144000" cy="5483245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chemeClr val="accent6"/>
                </a:solidFill>
              </a:rPr>
              <a:t>P</a:t>
            </a:r>
            <a:r>
              <a:rPr lang="en-US" b="1" dirty="0"/>
              <a:t>ulsed </a:t>
            </a:r>
            <a:r>
              <a:rPr lang="en-US" sz="3600" b="1" dirty="0">
                <a:solidFill>
                  <a:schemeClr val="accent6"/>
                </a:solidFill>
              </a:rPr>
              <a:t>d</a:t>
            </a:r>
            <a:r>
              <a:rPr lang="en-US" b="1" dirty="0"/>
              <a:t>ye </a:t>
            </a:r>
            <a:r>
              <a:rPr lang="en-US" sz="3600" b="1" dirty="0" smtClean="0">
                <a:solidFill>
                  <a:schemeClr val="accent6"/>
                </a:solidFill>
              </a:rPr>
              <a:t>l</a:t>
            </a:r>
            <a:r>
              <a:rPr lang="en-US" b="1" dirty="0" smtClean="0"/>
              <a:t>aser </a:t>
            </a:r>
            <a:r>
              <a:rPr lang="en-US" b="1" dirty="0"/>
              <a:t>treatment </a:t>
            </a:r>
            <a:endParaRPr lang="en-US" b="1" dirty="0" smtClean="0"/>
          </a:p>
          <a:p>
            <a:pPr>
              <a:buNone/>
            </a:pPr>
            <a:r>
              <a:rPr lang="en-US" u="sng" dirty="0">
                <a:hlinkClick r:id="rId2"/>
              </a:rPr>
              <a:t>vascular malformations</a:t>
            </a:r>
            <a:r>
              <a:rPr lang="en-US" dirty="0"/>
              <a:t> (port-wine stains), facial </a:t>
            </a:r>
            <a:r>
              <a:rPr lang="en-US" dirty="0" err="1"/>
              <a:t>telangiectases</a:t>
            </a:r>
            <a:r>
              <a:rPr lang="en-US" dirty="0"/>
              <a:t>, </a:t>
            </a:r>
            <a:r>
              <a:rPr lang="en-US" u="sng" dirty="0" err="1">
                <a:hlinkClick r:id="rId3"/>
              </a:rPr>
              <a:t>haemangiomas</a:t>
            </a:r>
            <a:r>
              <a:rPr lang="en-US" dirty="0"/>
              <a:t>, </a:t>
            </a:r>
            <a:r>
              <a:rPr lang="en-US" u="sng" dirty="0" err="1">
                <a:hlinkClick r:id="rId4"/>
              </a:rPr>
              <a:t>pyogenic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granulomas</a:t>
            </a:r>
            <a:r>
              <a:rPr lang="en-US" dirty="0"/>
              <a:t>, </a:t>
            </a:r>
            <a:r>
              <a:rPr lang="en-US" u="sng" dirty="0">
                <a:hlinkClick r:id="rId5"/>
              </a:rPr>
              <a:t>Kaposi sarcoma</a:t>
            </a:r>
            <a:r>
              <a:rPr lang="en-US" dirty="0"/>
              <a:t> and </a:t>
            </a:r>
            <a:r>
              <a:rPr lang="en-US" u="sng" dirty="0" err="1">
                <a:hlinkClick r:id="rId6"/>
              </a:rPr>
              <a:t>poikiloderma</a:t>
            </a:r>
            <a:r>
              <a:rPr lang="en-US" u="sng" dirty="0">
                <a:hlinkClick r:id="rId6"/>
              </a:rPr>
              <a:t> of </a:t>
            </a:r>
            <a:r>
              <a:rPr lang="en-US" u="sng" dirty="0" err="1">
                <a:hlinkClick r:id="rId6"/>
              </a:rPr>
              <a:t>Civatte</a:t>
            </a:r>
            <a:r>
              <a:rPr lang="en-US" dirty="0"/>
              <a:t>.</a:t>
            </a:r>
            <a:endParaRPr lang="ar-SY" dirty="0"/>
          </a:p>
        </p:txBody>
      </p:sp>
      <p:pic>
        <p:nvPicPr>
          <p:cNvPr id="4" name="صورة 3" descr="Pulse Dye Laser treatment">
            <a:hlinkClick r:id="rId7" tgtFrame="_blank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429000"/>
            <a:ext cx="400049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 descr="Pulsed Dye Laser treatment">
            <a:hlinkClick r:id="rId9" tgtFrame="_blank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7752" y="3643314"/>
            <a:ext cx="428624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5568085" y="3214686"/>
            <a:ext cx="3575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Bruises day after treatment </a:t>
            </a:r>
            <a:r>
              <a:rPr lang="ar-SY" sz="2000" b="1" dirty="0" smtClean="0"/>
              <a:t>تَكَدُّ </a:t>
            </a:r>
            <a:r>
              <a:rPr lang="ar-SY" sz="2000" b="1" dirty="0" err="1" smtClean="0"/>
              <a:t>م</a:t>
            </a:r>
            <a:endParaRPr lang="ar-SY" sz="2000" b="1" dirty="0"/>
          </a:p>
        </p:txBody>
      </p:sp>
      <p:sp>
        <p:nvSpPr>
          <p:cNvPr id="7" name="مستطيل 6"/>
          <p:cNvSpPr/>
          <p:nvPr/>
        </p:nvSpPr>
        <p:spPr>
          <a:xfrm>
            <a:off x="8135327" y="3714752"/>
            <a:ext cx="1008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u="sng" dirty="0" err="1">
                <a:hlinkClick r:id="rId11"/>
              </a:rPr>
              <a:t>purpura</a:t>
            </a:r>
            <a:endParaRPr lang="ar-SY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478</Words>
  <Application>Microsoft Office PowerPoint</Application>
  <PresentationFormat>عرض على الشاشة (3:4)‏</PresentationFormat>
  <Paragraphs>82</Paragraphs>
  <Slides>22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سمة Office</vt:lpstr>
      <vt:lpstr>Lasers in dermatology </vt:lpstr>
      <vt:lpstr>Lasers in dermatology </vt:lpstr>
      <vt:lpstr>مقدمة</vt:lpstr>
      <vt:lpstr>الشريحة 4</vt:lpstr>
      <vt:lpstr>الشريحة 5</vt:lpstr>
      <vt:lpstr>الليزرات التي تستهدف الماء في البشرة</vt:lpstr>
      <vt:lpstr>الليزرات التي تستهدف الميلانين (ميلانين الشعر أو الميلانين الوصل البشروي الأدمي) Pigmented lesions and tattoos :</vt:lpstr>
      <vt:lpstr>الليزرات التي تستهدف الأوكسي هيموغلوبين في الأوعية الدمويةVascular lesions  :</vt:lpstr>
      <vt:lpstr>Vascular lesions </vt:lpstr>
      <vt:lpstr>الآثارٌ الضائِرَة لليزر Adverse effects of laser 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الليزر والجلد</dc:title>
  <dc:creator>UseR</dc:creator>
  <cp:lastModifiedBy>Nour Center</cp:lastModifiedBy>
  <cp:revision>51</cp:revision>
  <dcterms:created xsi:type="dcterms:W3CDTF">2013-05-30T22:32:33Z</dcterms:created>
  <dcterms:modified xsi:type="dcterms:W3CDTF">2019-03-18T20:15:17Z</dcterms:modified>
</cp:coreProperties>
</file>