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4" r:id="rId2"/>
    <p:sldId id="392" r:id="rId3"/>
    <p:sldId id="390" r:id="rId4"/>
    <p:sldId id="448" r:id="rId5"/>
    <p:sldId id="557" r:id="rId6"/>
    <p:sldId id="512" r:id="rId7"/>
    <p:sldId id="539" r:id="rId8"/>
    <p:sldId id="538" r:id="rId9"/>
    <p:sldId id="522" r:id="rId10"/>
    <p:sldId id="550" r:id="rId11"/>
    <p:sldId id="528" r:id="rId12"/>
    <p:sldId id="582" r:id="rId13"/>
    <p:sldId id="585" r:id="rId14"/>
    <p:sldId id="527" r:id="rId15"/>
    <p:sldId id="499" r:id="rId16"/>
    <p:sldId id="578" r:id="rId17"/>
    <p:sldId id="500" r:id="rId18"/>
    <p:sldId id="540" r:id="rId19"/>
    <p:sldId id="480" r:id="rId20"/>
    <p:sldId id="35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3300"/>
    <a:srgbClr val="F8F200"/>
    <a:srgbClr val="0606F8"/>
    <a:srgbClr val="0505BF"/>
    <a:srgbClr val="2E21DD"/>
    <a:srgbClr val="245794"/>
    <a:srgbClr val="2C69B2"/>
    <a:srgbClr val="CC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1" d="100"/>
          <a:sy n="71" d="100"/>
        </p:scale>
        <p:origin x="-134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72C02-EB35-4964-ADD1-6119A4C77E8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CA328-0520-4919-9A13-DF7452A13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CA328-0520-4919-9A13-DF7452A13C2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A242-1A0D-48F1-8853-C52A411FF5E2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5757-3169-4901-A5BC-42B4A247D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net.com/glucose/article.htm" TargetMode="External"/><Relationship Id="rId2" Type="http://schemas.openxmlformats.org/officeDocument/2006/relationships/hyperlink" Target="https://www.medicinenet.com/insulin/article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Insulin Resistance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Silent Killer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  Mazen Alyoussef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Diabetologist &amp; Endocrinologist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152400" y="6477000"/>
            <a:ext cx="2743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Hama</a:t>
            </a:r>
            <a:r>
              <a:rPr kumimoji="0" lang="en-US" sz="14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Scientific Meeting  20/03/2019  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SHIBA\Desktop\New folder (2)\Screenshot_2017-11-13-12-57-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05800" cy="5105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مستطيل 2"/>
          <p:cNvSpPr/>
          <p:nvPr/>
        </p:nvSpPr>
        <p:spPr>
          <a:xfrm>
            <a:off x="2286000" y="57912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362200" y="54102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704850"/>
            <a:ext cx="65627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5" y="457200"/>
            <a:ext cx="7414643" cy="570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شكل حر 7"/>
          <p:cNvSpPr/>
          <p:nvPr/>
        </p:nvSpPr>
        <p:spPr>
          <a:xfrm>
            <a:off x="540913" y="1676400"/>
            <a:ext cx="2459864" cy="3281966"/>
          </a:xfrm>
          <a:custGeom>
            <a:avLst/>
            <a:gdLst>
              <a:gd name="connsiteX0" fmla="*/ 141667 w 2459864"/>
              <a:gd name="connsiteY0" fmla="*/ 39336 h 3259054"/>
              <a:gd name="connsiteX1" fmla="*/ 141667 w 2459864"/>
              <a:gd name="connsiteY1" fmla="*/ 39336 h 3259054"/>
              <a:gd name="connsiteX2" fmla="*/ 244698 w 2459864"/>
              <a:gd name="connsiteY2" fmla="*/ 699 h 3259054"/>
              <a:gd name="connsiteX3" fmla="*/ 437881 w 2459864"/>
              <a:gd name="connsiteY3" fmla="*/ 26457 h 3259054"/>
              <a:gd name="connsiteX4" fmla="*/ 489397 w 2459864"/>
              <a:gd name="connsiteY4" fmla="*/ 39336 h 3259054"/>
              <a:gd name="connsiteX5" fmla="*/ 734095 w 2459864"/>
              <a:gd name="connsiteY5" fmla="*/ 52215 h 3259054"/>
              <a:gd name="connsiteX6" fmla="*/ 798490 w 2459864"/>
              <a:gd name="connsiteY6" fmla="*/ 65094 h 3259054"/>
              <a:gd name="connsiteX7" fmla="*/ 1017431 w 2459864"/>
              <a:gd name="connsiteY7" fmla="*/ 39336 h 3259054"/>
              <a:gd name="connsiteX8" fmla="*/ 1094704 w 2459864"/>
              <a:gd name="connsiteY8" fmla="*/ 52215 h 3259054"/>
              <a:gd name="connsiteX9" fmla="*/ 1133341 w 2459864"/>
              <a:gd name="connsiteY9" fmla="*/ 77973 h 3259054"/>
              <a:gd name="connsiteX10" fmla="*/ 1326524 w 2459864"/>
              <a:gd name="connsiteY10" fmla="*/ 65094 h 3259054"/>
              <a:gd name="connsiteX11" fmla="*/ 1571222 w 2459864"/>
              <a:gd name="connsiteY11" fmla="*/ 65094 h 3259054"/>
              <a:gd name="connsiteX12" fmla="*/ 1545464 w 2459864"/>
              <a:gd name="connsiteY12" fmla="*/ 103730 h 3259054"/>
              <a:gd name="connsiteX13" fmla="*/ 1584101 w 2459864"/>
              <a:gd name="connsiteY13" fmla="*/ 90851 h 3259054"/>
              <a:gd name="connsiteX14" fmla="*/ 1815921 w 2459864"/>
              <a:gd name="connsiteY14" fmla="*/ 77973 h 3259054"/>
              <a:gd name="connsiteX15" fmla="*/ 1893194 w 2459864"/>
              <a:gd name="connsiteY15" fmla="*/ 52215 h 3259054"/>
              <a:gd name="connsiteX16" fmla="*/ 2047741 w 2459864"/>
              <a:gd name="connsiteY16" fmla="*/ 77973 h 3259054"/>
              <a:gd name="connsiteX17" fmla="*/ 1918952 w 2459864"/>
              <a:gd name="connsiteY17" fmla="*/ 219640 h 3259054"/>
              <a:gd name="connsiteX18" fmla="*/ 1854557 w 2459864"/>
              <a:gd name="connsiteY18" fmla="*/ 258277 h 3259054"/>
              <a:gd name="connsiteX19" fmla="*/ 1828800 w 2459864"/>
              <a:gd name="connsiteY19" fmla="*/ 219640 h 3259054"/>
              <a:gd name="connsiteX20" fmla="*/ 1880315 w 2459864"/>
              <a:gd name="connsiteY20" fmla="*/ 116609 h 3259054"/>
              <a:gd name="connsiteX21" fmla="*/ 1918952 w 2459864"/>
              <a:gd name="connsiteY21" fmla="*/ 103730 h 3259054"/>
              <a:gd name="connsiteX22" fmla="*/ 2382591 w 2459864"/>
              <a:gd name="connsiteY22" fmla="*/ 129488 h 3259054"/>
              <a:gd name="connsiteX23" fmla="*/ 2421228 w 2459864"/>
              <a:gd name="connsiteY23" fmla="*/ 142367 h 3259054"/>
              <a:gd name="connsiteX24" fmla="*/ 2459864 w 2459864"/>
              <a:gd name="connsiteY24" fmla="*/ 168125 h 3259054"/>
              <a:gd name="connsiteX25" fmla="*/ 2421228 w 2459864"/>
              <a:gd name="connsiteY25" fmla="*/ 284034 h 3259054"/>
              <a:gd name="connsiteX26" fmla="*/ 2343955 w 2459864"/>
              <a:gd name="connsiteY26" fmla="*/ 438581 h 3259054"/>
              <a:gd name="connsiteX27" fmla="*/ 2331076 w 2459864"/>
              <a:gd name="connsiteY27" fmla="*/ 490096 h 3259054"/>
              <a:gd name="connsiteX28" fmla="*/ 2305318 w 2459864"/>
              <a:gd name="connsiteY28" fmla="*/ 657522 h 3259054"/>
              <a:gd name="connsiteX29" fmla="*/ 2215166 w 2459864"/>
              <a:gd name="connsiteY29" fmla="*/ 992373 h 3259054"/>
              <a:gd name="connsiteX30" fmla="*/ 2176529 w 2459864"/>
              <a:gd name="connsiteY30" fmla="*/ 1005251 h 3259054"/>
              <a:gd name="connsiteX31" fmla="*/ 2099256 w 2459864"/>
              <a:gd name="connsiteY31" fmla="*/ 1262829 h 3259054"/>
              <a:gd name="connsiteX32" fmla="*/ 1996225 w 2459864"/>
              <a:gd name="connsiteY32" fmla="*/ 1224192 h 3259054"/>
              <a:gd name="connsiteX33" fmla="*/ 1970467 w 2459864"/>
              <a:gd name="connsiteY33" fmla="*/ 1172677 h 3259054"/>
              <a:gd name="connsiteX34" fmla="*/ 1931831 w 2459864"/>
              <a:gd name="connsiteY34" fmla="*/ 1159798 h 3259054"/>
              <a:gd name="connsiteX35" fmla="*/ 1906073 w 2459864"/>
              <a:gd name="connsiteY35" fmla="*/ 1082525 h 3259054"/>
              <a:gd name="connsiteX36" fmla="*/ 1893194 w 2459864"/>
              <a:gd name="connsiteY36" fmla="*/ 1507527 h 3259054"/>
              <a:gd name="connsiteX37" fmla="*/ 1880315 w 2459864"/>
              <a:gd name="connsiteY37" fmla="*/ 1584801 h 3259054"/>
              <a:gd name="connsiteX38" fmla="*/ 1854557 w 2459864"/>
              <a:gd name="connsiteY38" fmla="*/ 1919651 h 3259054"/>
              <a:gd name="connsiteX39" fmla="*/ 1841679 w 2459864"/>
              <a:gd name="connsiteY39" fmla="*/ 2666626 h 3259054"/>
              <a:gd name="connsiteX40" fmla="*/ 1815921 w 2459864"/>
              <a:gd name="connsiteY40" fmla="*/ 2705263 h 3259054"/>
              <a:gd name="connsiteX41" fmla="*/ 1803042 w 2459864"/>
              <a:gd name="connsiteY41" fmla="*/ 2756778 h 3259054"/>
              <a:gd name="connsiteX42" fmla="*/ 1712890 w 2459864"/>
              <a:gd name="connsiteY42" fmla="*/ 2885567 h 3259054"/>
              <a:gd name="connsiteX43" fmla="*/ 1674253 w 2459864"/>
              <a:gd name="connsiteY43" fmla="*/ 2911325 h 3259054"/>
              <a:gd name="connsiteX44" fmla="*/ 1622738 w 2459864"/>
              <a:gd name="connsiteY44" fmla="*/ 2988598 h 3259054"/>
              <a:gd name="connsiteX45" fmla="*/ 1596980 w 2459864"/>
              <a:gd name="connsiteY45" fmla="*/ 3027234 h 3259054"/>
              <a:gd name="connsiteX46" fmla="*/ 1545464 w 2459864"/>
              <a:gd name="connsiteY46" fmla="*/ 3091629 h 3259054"/>
              <a:gd name="connsiteX47" fmla="*/ 1506828 w 2459864"/>
              <a:gd name="connsiteY47" fmla="*/ 3143144 h 3259054"/>
              <a:gd name="connsiteX48" fmla="*/ 1403797 w 2459864"/>
              <a:gd name="connsiteY48" fmla="*/ 3181781 h 3259054"/>
              <a:gd name="connsiteX49" fmla="*/ 1300766 w 2459864"/>
              <a:gd name="connsiteY49" fmla="*/ 3220418 h 3259054"/>
              <a:gd name="connsiteX50" fmla="*/ 1262129 w 2459864"/>
              <a:gd name="connsiteY50" fmla="*/ 3246175 h 3259054"/>
              <a:gd name="connsiteX51" fmla="*/ 1184856 w 2459864"/>
              <a:gd name="connsiteY51" fmla="*/ 3259054 h 3259054"/>
              <a:gd name="connsiteX52" fmla="*/ 1017431 w 2459864"/>
              <a:gd name="connsiteY52" fmla="*/ 3156023 h 3259054"/>
              <a:gd name="connsiteX53" fmla="*/ 965915 w 2459864"/>
              <a:gd name="connsiteY53" fmla="*/ 3078750 h 3259054"/>
              <a:gd name="connsiteX54" fmla="*/ 940157 w 2459864"/>
              <a:gd name="connsiteY54" fmla="*/ 3001477 h 3259054"/>
              <a:gd name="connsiteX55" fmla="*/ 862884 w 2459864"/>
              <a:gd name="connsiteY55" fmla="*/ 2975719 h 3259054"/>
              <a:gd name="connsiteX56" fmla="*/ 669701 w 2459864"/>
              <a:gd name="connsiteY56" fmla="*/ 2911325 h 3259054"/>
              <a:gd name="connsiteX57" fmla="*/ 631064 w 2459864"/>
              <a:gd name="connsiteY57" fmla="*/ 2898446 h 3259054"/>
              <a:gd name="connsiteX58" fmla="*/ 566670 w 2459864"/>
              <a:gd name="connsiteY58" fmla="*/ 2898446 h 3259054"/>
              <a:gd name="connsiteX59" fmla="*/ 386366 w 2459864"/>
              <a:gd name="connsiteY59" fmla="*/ 2885567 h 3259054"/>
              <a:gd name="connsiteX60" fmla="*/ 334850 w 2459864"/>
              <a:gd name="connsiteY60" fmla="*/ 2859809 h 3259054"/>
              <a:gd name="connsiteX61" fmla="*/ 296214 w 2459864"/>
              <a:gd name="connsiteY61" fmla="*/ 2846930 h 3259054"/>
              <a:gd name="connsiteX62" fmla="*/ 244698 w 2459864"/>
              <a:gd name="connsiteY62" fmla="*/ 2821173 h 3259054"/>
              <a:gd name="connsiteX63" fmla="*/ 193183 w 2459864"/>
              <a:gd name="connsiteY63" fmla="*/ 2808294 h 3259054"/>
              <a:gd name="connsiteX64" fmla="*/ 103031 w 2459864"/>
              <a:gd name="connsiteY64" fmla="*/ 2756778 h 3259054"/>
              <a:gd name="connsiteX65" fmla="*/ 77273 w 2459864"/>
              <a:gd name="connsiteY65" fmla="*/ 2718142 h 3259054"/>
              <a:gd name="connsiteX66" fmla="*/ 38636 w 2459864"/>
              <a:gd name="connsiteY66" fmla="*/ 2615111 h 3259054"/>
              <a:gd name="connsiteX67" fmla="*/ 0 w 2459864"/>
              <a:gd name="connsiteY67" fmla="*/ 2589353 h 3259054"/>
              <a:gd name="connsiteX68" fmla="*/ 12879 w 2459864"/>
              <a:gd name="connsiteY68" fmla="*/ 2537837 h 3259054"/>
              <a:gd name="connsiteX69" fmla="*/ 128788 w 2459864"/>
              <a:gd name="connsiteY69" fmla="*/ 2447685 h 3259054"/>
              <a:gd name="connsiteX70" fmla="*/ 167425 w 2459864"/>
              <a:gd name="connsiteY70" fmla="*/ 2421927 h 3259054"/>
              <a:gd name="connsiteX71" fmla="*/ 231819 w 2459864"/>
              <a:gd name="connsiteY71" fmla="*/ 2344654 h 3259054"/>
              <a:gd name="connsiteX72" fmla="*/ 244698 w 2459864"/>
              <a:gd name="connsiteY72" fmla="*/ 2306018 h 3259054"/>
              <a:gd name="connsiteX73" fmla="*/ 257577 w 2459864"/>
              <a:gd name="connsiteY73" fmla="*/ 2125713 h 3259054"/>
              <a:gd name="connsiteX74" fmla="*/ 270456 w 2459864"/>
              <a:gd name="connsiteY74" fmla="*/ 2087077 h 3259054"/>
              <a:gd name="connsiteX75" fmla="*/ 283335 w 2459864"/>
              <a:gd name="connsiteY75" fmla="*/ 1996925 h 3259054"/>
              <a:gd name="connsiteX76" fmla="*/ 283335 w 2459864"/>
              <a:gd name="connsiteY76" fmla="*/ 1237071 h 3259054"/>
              <a:gd name="connsiteX77" fmla="*/ 257577 w 2459864"/>
              <a:gd name="connsiteY77" fmla="*/ 1043888 h 3259054"/>
              <a:gd name="connsiteX78" fmla="*/ 244698 w 2459864"/>
              <a:gd name="connsiteY78" fmla="*/ 902220 h 3259054"/>
              <a:gd name="connsiteX79" fmla="*/ 231819 w 2459864"/>
              <a:gd name="connsiteY79" fmla="*/ 940857 h 3259054"/>
              <a:gd name="connsiteX80" fmla="*/ 218941 w 2459864"/>
              <a:gd name="connsiteY80" fmla="*/ 657522 h 3259054"/>
              <a:gd name="connsiteX81" fmla="*/ 206062 w 2459864"/>
              <a:gd name="connsiteY81" fmla="*/ 593127 h 3259054"/>
              <a:gd name="connsiteX82" fmla="*/ 193183 w 2459864"/>
              <a:gd name="connsiteY82" fmla="*/ 502975 h 3259054"/>
              <a:gd name="connsiteX83" fmla="*/ 141667 w 2459864"/>
              <a:gd name="connsiteY83" fmla="*/ 567370 h 3259054"/>
              <a:gd name="connsiteX84" fmla="*/ 154546 w 2459864"/>
              <a:gd name="connsiteY84" fmla="*/ 528733 h 3259054"/>
              <a:gd name="connsiteX85" fmla="*/ 141667 w 2459864"/>
              <a:gd name="connsiteY85" fmla="*/ 284034 h 3259054"/>
              <a:gd name="connsiteX86" fmla="*/ 167425 w 2459864"/>
              <a:gd name="connsiteY86" fmla="*/ 129488 h 3259054"/>
              <a:gd name="connsiteX87" fmla="*/ 193183 w 2459864"/>
              <a:gd name="connsiteY87" fmla="*/ 52215 h 32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459864" h="3259054">
                <a:moveTo>
                  <a:pt x="141667" y="39336"/>
                </a:moveTo>
                <a:lnTo>
                  <a:pt x="141667" y="39336"/>
                </a:lnTo>
                <a:cubicBezTo>
                  <a:pt x="176011" y="26457"/>
                  <a:pt x="208243" y="4750"/>
                  <a:pt x="244698" y="699"/>
                </a:cubicBezTo>
                <a:cubicBezTo>
                  <a:pt x="285888" y="-3878"/>
                  <a:pt x="386677" y="15078"/>
                  <a:pt x="437881" y="26457"/>
                </a:cubicBezTo>
                <a:cubicBezTo>
                  <a:pt x="455160" y="30297"/>
                  <a:pt x="471763" y="37803"/>
                  <a:pt x="489397" y="39336"/>
                </a:cubicBezTo>
                <a:cubicBezTo>
                  <a:pt x="570769" y="46412"/>
                  <a:pt x="652529" y="47922"/>
                  <a:pt x="734095" y="52215"/>
                </a:cubicBezTo>
                <a:cubicBezTo>
                  <a:pt x="755560" y="56508"/>
                  <a:pt x="776600" y="65094"/>
                  <a:pt x="798490" y="65094"/>
                </a:cubicBezTo>
                <a:cubicBezTo>
                  <a:pt x="874704" y="65094"/>
                  <a:pt x="943753" y="51616"/>
                  <a:pt x="1017431" y="39336"/>
                </a:cubicBezTo>
                <a:cubicBezTo>
                  <a:pt x="1043189" y="43629"/>
                  <a:pt x="1069931" y="43957"/>
                  <a:pt x="1094704" y="52215"/>
                </a:cubicBezTo>
                <a:cubicBezTo>
                  <a:pt x="1109388" y="57110"/>
                  <a:pt x="1117886" y="77114"/>
                  <a:pt x="1133341" y="77973"/>
                </a:cubicBezTo>
                <a:cubicBezTo>
                  <a:pt x="1197779" y="81553"/>
                  <a:pt x="1262130" y="69387"/>
                  <a:pt x="1326524" y="65094"/>
                </a:cubicBezTo>
                <a:cubicBezTo>
                  <a:pt x="1414830" y="35658"/>
                  <a:pt x="1430796" y="24973"/>
                  <a:pt x="1571222" y="65094"/>
                </a:cubicBezTo>
                <a:cubicBezTo>
                  <a:pt x="1586105" y="69346"/>
                  <a:pt x="1538542" y="89886"/>
                  <a:pt x="1545464" y="103730"/>
                </a:cubicBezTo>
                <a:cubicBezTo>
                  <a:pt x="1551535" y="115872"/>
                  <a:pt x="1570586" y="92138"/>
                  <a:pt x="1584101" y="90851"/>
                </a:cubicBezTo>
                <a:cubicBezTo>
                  <a:pt x="1661145" y="83514"/>
                  <a:pt x="1738648" y="82266"/>
                  <a:pt x="1815921" y="77973"/>
                </a:cubicBezTo>
                <a:cubicBezTo>
                  <a:pt x="1841679" y="69387"/>
                  <a:pt x="1866253" y="48847"/>
                  <a:pt x="1893194" y="52215"/>
                </a:cubicBezTo>
                <a:cubicBezTo>
                  <a:pt x="2013789" y="67289"/>
                  <a:pt x="1962647" y="56700"/>
                  <a:pt x="2047741" y="77973"/>
                </a:cubicBezTo>
                <a:cubicBezTo>
                  <a:pt x="2011185" y="132805"/>
                  <a:pt x="1982270" y="181649"/>
                  <a:pt x="1918952" y="219640"/>
                </a:cubicBezTo>
                <a:lnTo>
                  <a:pt x="1854557" y="258277"/>
                </a:lnTo>
                <a:cubicBezTo>
                  <a:pt x="1845971" y="245398"/>
                  <a:pt x="1830989" y="234963"/>
                  <a:pt x="1828800" y="219640"/>
                </a:cubicBezTo>
                <a:cubicBezTo>
                  <a:pt x="1824082" y="186613"/>
                  <a:pt x="1858712" y="134612"/>
                  <a:pt x="1880315" y="116609"/>
                </a:cubicBezTo>
                <a:cubicBezTo>
                  <a:pt x="1890744" y="107918"/>
                  <a:pt x="1906073" y="108023"/>
                  <a:pt x="1918952" y="103730"/>
                </a:cubicBezTo>
                <a:cubicBezTo>
                  <a:pt x="2147322" y="110867"/>
                  <a:pt x="2223681" y="84085"/>
                  <a:pt x="2382591" y="129488"/>
                </a:cubicBezTo>
                <a:cubicBezTo>
                  <a:pt x="2395644" y="133218"/>
                  <a:pt x="2408349" y="138074"/>
                  <a:pt x="2421228" y="142367"/>
                </a:cubicBezTo>
                <a:cubicBezTo>
                  <a:pt x="2434107" y="150953"/>
                  <a:pt x="2459864" y="152647"/>
                  <a:pt x="2459864" y="168125"/>
                </a:cubicBezTo>
                <a:cubicBezTo>
                  <a:pt x="2459864" y="208851"/>
                  <a:pt x="2437271" y="246601"/>
                  <a:pt x="2421228" y="284034"/>
                </a:cubicBezTo>
                <a:cubicBezTo>
                  <a:pt x="2372730" y="397195"/>
                  <a:pt x="2399412" y="346152"/>
                  <a:pt x="2343955" y="438581"/>
                </a:cubicBezTo>
                <a:cubicBezTo>
                  <a:pt x="2339662" y="455753"/>
                  <a:pt x="2334547" y="472740"/>
                  <a:pt x="2331076" y="490096"/>
                </a:cubicBezTo>
                <a:cubicBezTo>
                  <a:pt x="2322142" y="534767"/>
                  <a:pt x="2311503" y="614227"/>
                  <a:pt x="2305318" y="657522"/>
                </a:cubicBezTo>
                <a:cubicBezTo>
                  <a:pt x="2301665" y="730576"/>
                  <a:pt x="2348546" y="947917"/>
                  <a:pt x="2215166" y="992373"/>
                </a:cubicBezTo>
                <a:lnTo>
                  <a:pt x="2176529" y="1005251"/>
                </a:lnTo>
                <a:cubicBezTo>
                  <a:pt x="2175099" y="1018836"/>
                  <a:pt x="2224690" y="1283735"/>
                  <a:pt x="2099256" y="1262829"/>
                </a:cubicBezTo>
                <a:cubicBezTo>
                  <a:pt x="2063076" y="1256799"/>
                  <a:pt x="2030569" y="1237071"/>
                  <a:pt x="1996225" y="1224192"/>
                </a:cubicBezTo>
                <a:cubicBezTo>
                  <a:pt x="1987639" y="1207020"/>
                  <a:pt x="1984042" y="1186252"/>
                  <a:pt x="1970467" y="1172677"/>
                </a:cubicBezTo>
                <a:cubicBezTo>
                  <a:pt x="1960868" y="1163078"/>
                  <a:pt x="1939721" y="1170845"/>
                  <a:pt x="1931831" y="1159798"/>
                </a:cubicBezTo>
                <a:cubicBezTo>
                  <a:pt x="1916050" y="1137704"/>
                  <a:pt x="1906073" y="1082525"/>
                  <a:pt x="1906073" y="1082525"/>
                </a:cubicBezTo>
                <a:cubicBezTo>
                  <a:pt x="1901780" y="1224192"/>
                  <a:pt x="1900453" y="1365981"/>
                  <a:pt x="1893194" y="1507527"/>
                </a:cubicBezTo>
                <a:cubicBezTo>
                  <a:pt x="1891857" y="1533606"/>
                  <a:pt x="1882112" y="1558750"/>
                  <a:pt x="1880315" y="1584801"/>
                </a:cubicBezTo>
                <a:cubicBezTo>
                  <a:pt x="1856891" y="1924442"/>
                  <a:pt x="1900057" y="1783154"/>
                  <a:pt x="1854557" y="1919651"/>
                </a:cubicBezTo>
                <a:cubicBezTo>
                  <a:pt x="1850264" y="2168643"/>
                  <a:pt x="1853911" y="2417898"/>
                  <a:pt x="1841679" y="2666626"/>
                </a:cubicBezTo>
                <a:cubicBezTo>
                  <a:pt x="1840919" y="2682086"/>
                  <a:pt x="1822018" y="2691036"/>
                  <a:pt x="1815921" y="2705263"/>
                </a:cubicBezTo>
                <a:cubicBezTo>
                  <a:pt x="1808948" y="2721532"/>
                  <a:pt x="1810958" y="2740947"/>
                  <a:pt x="1803042" y="2756778"/>
                </a:cubicBezTo>
                <a:cubicBezTo>
                  <a:pt x="1798837" y="2765187"/>
                  <a:pt x="1729040" y="2869417"/>
                  <a:pt x="1712890" y="2885567"/>
                </a:cubicBezTo>
                <a:cubicBezTo>
                  <a:pt x="1701945" y="2896512"/>
                  <a:pt x="1687132" y="2902739"/>
                  <a:pt x="1674253" y="2911325"/>
                </a:cubicBezTo>
                <a:lnTo>
                  <a:pt x="1622738" y="2988598"/>
                </a:lnTo>
                <a:lnTo>
                  <a:pt x="1596980" y="3027234"/>
                </a:lnTo>
                <a:cubicBezTo>
                  <a:pt x="1571907" y="3102452"/>
                  <a:pt x="1603719" y="3033374"/>
                  <a:pt x="1545464" y="3091629"/>
                </a:cubicBezTo>
                <a:cubicBezTo>
                  <a:pt x="1530286" y="3106807"/>
                  <a:pt x="1523125" y="3129175"/>
                  <a:pt x="1506828" y="3143144"/>
                </a:cubicBezTo>
                <a:cubicBezTo>
                  <a:pt x="1479097" y="3166913"/>
                  <a:pt x="1437414" y="3173377"/>
                  <a:pt x="1403797" y="3181781"/>
                </a:cubicBezTo>
                <a:cubicBezTo>
                  <a:pt x="1313189" y="3242186"/>
                  <a:pt x="1428078" y="3172677"/>
                  <a:pt x="1300766" y="3220418"/>
                </a:cubicBezTo>
                <a:cubicBezTo>
                  <a:pt x="1286273" y="3225853"/>
                  <a:pt x="1276813" y="3241280"/>
                  <a:pt x="1262129" y="3246175"/>
                </a:cubicBezTo>
                <a:cubicBezTo>
                  <a:pt x="1237356" y="3254433"/>
                  <a:pt x="1210614" y="3254761"/>
                  <a:pt x="1184856" y="3259054"/>
                </a:cubicBezTo>
                <a:cubicBezTo>
                  <a:pt x="1094785" y="3233319"/>
                  <a:pt x="1075886" y="3243705"/>
                  <a:pt x="1017431" y="3156023"/>
                </a:cubicBezTo>
                <a:cubicBezTo>
                  <a:pt x="1000259" y="3130265"/>
                  <a:pt x="975705" y="3108118"/>
                  <a:pt x="965915" y="3078750"/>
                </a:cubicBezTo>
                <a:cubicBezTo>
                  <a:pt x="957329" y="3052992"/>
                  <a:pt x="965915" y="3010063"/>
                  <a:pt x="940157" y="3001477"/>
                </a:cubicBezTo>
                <a:lnTo>
                  <a:pt x="862884" y="2975719"/>
                </a:lnTo>
                <a:cubicBezTo>
                  <a:pt x="753266" y="2902639"/>
                  <a:pt x="816379" y="2927621"/>
                  <a:pt x="669701" y="2911325"/>
                </a:cubicBezTo>
                <a:cubicBezTo>
                  <a:pt x="656822" y="2907032"/>
                  <a:pt x="640663" y="2908046"/>
                  <a:pt x="631064" y="2898446"/>
                </a:cubicBezTo>
                <a:cubicBezTo>
                  <a:pt x="588922" y="2856303"/>
                  <a:pt x="664586" y="2825009"/>
                  <a:pt x="566670" y="2898446"/>
                </a:cubicBezTo>
                <a:cubicBezTo>
                  <a:pt x="506569" y="2894153"/>
                  <a:pt x="445801" y="2895473"/>
                  <a:pt x="386366" y="2885567"/>
                </a:cubicBezTo>
                <a:cubicBezTo>
                  <a:pt x="367428" y="2882411"/>
                  <a:pt x="352497" y="2867372"/>
                  <a:pt x="334850" y="2859809"/>
                </a:cubicBezTo>
                <a:cubicBezTo>
                  <a:pt x="322372" y="2854461"/>
                  <a:pt x="308692" y="2852278"/>
                  <a:pt x="296214" y="2846930"/>
                </a:cubicBezTo>
                <a:cubicBezTo>
                  <a:pt x="278568" y="2839367"/>
                  <a:pt x="262674" y="2827914"/>
                  <a:pt x="244698" y="2821173"/>
                </a:cubicBezTo>
                <a:cubicBezTo>
                  <a:pt x="228125" y="2814958"/>
                  <a:pt x="209756" y="2814509"/>
                  <a:pt x="193183" y="2808294"/>
                </a:cubicBezTo>
                <a:cubicBezTo>
                  <a:pt x="155832" y="2794287"/>
                  <a:pt x="135060" y="2778131"/>
                  <a:pt x="103031" y="2756778"/>
                </a:cubicBezTo>
                <a:cubicBezTo>
                  <a:pt x="94445" y="2743899"/>
                  <a:pt x="83370" y="2732369"/>
                  <a:pt x="77273" y="2718142"/>
                </a:cubicBezTo>
                <a:cubicBezTo>
                  <a:pt x="55864" y="2668188"/>
                  <a:pt x="76512" y="2660562"/>
                  <a:pt x="38636" y="2615111"/>
                </a:cubicBezTo>
                <a:cubicBezTo>
                  <a:pt x="28727" y="2603220"/>
                  <a:pt x="12879" y="2597939"/>
                  <a:pt x="0" y="2589353"/>
                </a:cubicBezTo>
                <a:cubicBezTo>
                  <a:pt x="4293" y="2572181"/>
                  <a:pt x="4097" y="2553205"/>
                  <a:pt x="12879" y="2537837"/>
                </a:cubicBezTo>
                <a:cubicBezTo>
                  <a:pt x="31502" y="2505247"/>
                  <a:pt x="107584" y="2461821"/>
                  <a:pt x="128788" y="2447685"/>
                </a:cubicBezTo>
                <a:cubicBezTo>
                  <a:pt x="141667" y="2439099"/>
                  <a:pt x="156480" y="2432872"/>
                  <a:pt x="167425" y="2421927"/>
                </a:cubicBezTo>
                <a:cubicBezTo>
                  <a:pt x="195912" y="2393441"/>
                  <a:pt x="213887" y="2380518"/>
                  <a:pt x="231819" y="2344654"/>
                </a:cubicBezTo>
                <a:cubicBezTo>
                  <a:pt x="237890" y="2332512"/>
                  <a:pt x="240405" y="2318897"/>
                  <a:pt x="244698" y="2306018"/>
                </a:cubicBezTo>
                <a:cubicBezTo>
                  <a:pt x="248991" y="2245916"/>
                  <a:pt x="250537" y="2185555"/>
                  <a:pt x="257577" y="2125713"/>
                </a:cubicBezTo>
                <a:cubicBezTo>
                  <a:pt x="259163" y="2112231"/>
                  <a:pt x="267794" y="2100389"/>
                  <a:pt x="270456" y="2087077"/>
                </a:cubicBezTo>
                <a:cubicBezTo>
                  <a:pt x="276409" y="2057311"/>
                  <a:pt x="279042" y="2026976"/>
                  <a:pt x="283335" y="1996925"/>
                </a:cubicBezTo>
                <a:cubicBezTo>
                  <a:pt x="305809" y="1637342"/>
                  <a:pt x="302973" y="1777119"/>
                  <a:pt x="283335" y="1237071"/>
                </a:cubicBezTo>
                <a:cubicBezTo>
                  <a:pt x="278190" y="1095580"/>
                  <a:pt x="284476" y="1124585"/>
                  <a:pt x="257577" y="1043888"/>
                </a:cubicBezTo>
                <a:cubicBezTo>
                  <a:pt x="253284" y="996665"/>
                  <a:pt x="256199" y="948222"/>
                  <a:pt x="244698" y="902220"/>
                </a:cubicBezTo>
                <a:cubicBezTo>
                  <a:pt x="241405" y="889050"/>
                  <a:pt x="233240" y="954358"/>
                  <a:pt x="231819" y="940857"/>
                </a:cubicBezTo>
                <a:cubicBezTo>
                  <a:pt x="221922" y="846834"/>
                  <a:pt x="225925" y="751806"/>
                  <a:pt x="218941" y="657522"/>
                </a:cubicBezTo>
                <a:cubicBezTo>
                  <a:pt x="217324" y="635692"/>
                  <a:pt x="209661" y="614719"/>
                  <a:pt x="206062" y="593127"/>
                </a:cubicBezTo>
                <a:cubicBezTo>
                  <a:pt x="201072" y="563184"/>
                  <a:pt x="197476" y="533026"/>
                  <a:pt x="193183" y="502975"/>
                </a:cubicBezTo>
                <a:cubicBezTo>
                  <a:pt x="148949" y="635677"/>
                  <a:pt x="164424" y="658396"/>
                  <a:pt x="141667" y="567370"/>
                </a:cubicBezTo>
                <a:cubicBezTo>
                  <a:pt x="145960" y="554491"/>
                  <a:pt x="154546" y="542309"/>
                  <a:pt x="154546" y="528733"/>
                </a:cubicBezTo>
                <a:cubicBezTo>
                  <a:pt x="154546" y="447054"/>
                  <a:pt x="141667" y="365713"/>
                  <a:pt x="141667" y="284034"/>
                </a:cubicBezTo>
                <a:cubicBezTo>
                  <a:pt x="141667" y="125210"/>
                  <a:pt x="103951" y="129488"/>
                  <a:pt x="167425" y="129488"/>
                </a:cubicBezTo>
                <a:lnTo>
                  <a:pt x="193183" y="5221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1295400" y="2209800"/>
            <a:ext cx="4603124" cy="4165242"/>
          </a:xfrm>
          <a:custGeom>
            <a:avLst/>
            <a:gdLst>
              <a:gd name="connsiteX0" fmla="*/ 4470944 w 4702764"/>
              <a:gd name="connsiteY0" fmla="*/ 322496 h 4276310"/>
              <a:gd name="connsiteX1" fmla="*/ 4470944 w 4702764"/>
              <a:gd name="connsiteY1" fmla="*/ 322496 h 4276310"/>
              <a:gd name="connsiteX2" fmla="*/ 4496702 w 4702764"/>
              <a:gd name="connsiteY2" fmla="*/ 683105 h 4276310"/>
              <a:gd name="connsiteX3" fmla="*/ 4470944 w 4702764"/>
              <a:gd name="connsiteY3" fmla="*/ 3039938 h 4276310"/>
              <a:gd name="connsiteX4" fmla="*/ 4458065 w 4702764"/>
              <a:gd name="connsiteY4" fmla="*/ 3194485 h 4276310"/>
              <a:gd name="connsiteX5" fmla="*/ 4445186 w 4702764"/>
              <a:gd name="connsiteY5" fmla="*/ 3490699 h 4276310"/>
              <a:gd name="connsiteX6" fmla="*/ 4419429 w 4702764"/>
              <a:gd name="connsiteY6" fmla="*/ 3529336 h 4276310"/>
              <a:gd name="connsiteX7" fmla="*/ 4406550 w 4702764"/>
              <a:gd name="connsiteY7" fmla="*/ 3567972 h 4276310"/>
              <a:gd name="connsiteX8" fmla="*/ 4367913 w 4702764"/>
              <a:gd name="connsiteY8" fmla="*/ 3645245 h 4276310"/>
              <a:gd name="connsiteX9" fmla="*/ 4355034 w 4702764"/>
              <a:gd name="connsiteY9" fmla="*/ 3941460 h 4276310"/>
              <a:gd name="connsiteX10" fmla="*/ 4329277 w 4702764"/>
              <a:gd name="connsiteY10" fmla="*/ 3980096 h 4276310"/>
              <a:gd name="connsiteX11" fmla="*/ 4252003 w 4702764"/>
              <a:gd name="connsiteY11" fmla="*/ 3928581 h 4276310"/>
              <a:gd name="connsiteX12" fmla="*/ 4213367 w 4702764"/>
              <a:gd name="connsiteY12" fmla="*/ 3954338 h 4276310"/>
              <a:gd name="connsiteX13" fmla="*/ 4200488 w 4702764"/>
              <a:gd name="connsiteY13" fmla="*/ 3992975 h 4276310"/>
              <a:gd name="connsiteX14" fmla="*/ 4161851 w 4702764"/>
              <a:gd name="connsiteY14" fmla="*/ 4276310 h 4276310"/>
              <a:gd name="connsiteX15" fmla="*/ 4097457 w 4702764"/>
              <a:gd name="connsiteY15" fmla="*/ 4250553 h 4276310"/>
              <a:gd name="connsiteX16" fmla="*/ 4058820 w 4702764"/>
              <a:gd name="connsiteY16" fmla="*/ 4211916 h 4276310"/>
              <a:gd name="connsiteX17" fmla="*/ 3917153 w 4702764"/>
              <a:gd name="connsiteY17" fmla="*/ 4173279 h 4276310"/>
              <a:gd name="connsiteX18" fmla="*/ 3839879 w 4702764"/>
              <a:gd name="connsiteY18" fmla="*/ 4186158 h 4276310"/>
              <a:gd name="connsiteX19" fmla="*/ 3801243 w 4702764"/>
              <a:gd name="connsiteY19" fmla="*/ 4199037 h 4276310"/>
              <a:gd name="connsiteX20" fmla="*/ 3749727 w 4702764"/>
              <a:gd name="connsiteY20" fmla="*/ 4211916 h 4276310"/>
              <a:gd name="connsiteX21" fmla="*/ 3273209 w 4702764"/>
              <a:gd name="connsiteY21" fmla="*/ 4199037 h 4276310"/>
              <a:gd name="connsiteX22" fmla="*/ 478494 w 4702764"/>
              <a:gd name="connsiteY22" fmla="*/ 4186158 h 4276310"/>
              <a:gd name="connsiteX23" fmla="*/ 388341 w 4702764"/>
              <a:gd name="connsiteY23" fmla="*/ 4160400 h 4276310"/>
              <a:gd name="connsiteX24" fmla="*/ 375463 w 4702764"/>
              <a:gd name="connsiteY24" fmla="*/ 3992975 h 4276310"/>
              <a:gd name="connsiteX25" fmla="*/ 272432 w 4702764"/>
              <a:gd name="connsiteY25" fmla="*/ 3980096 h 4276310"/>
              <a:gd name="connsiteX26" fmla="*/ 220916 w 4702764"/>
              <a:gd name="connsiteY26" fmla="*/ 3967217 h 4276310"/>
              <a:gd name="connsiteX27" fmla="*/ 14854 w 4702764"/>
              <a:gd name="connsiteY27" fmla="*/ 3954338 h 4276310"/>
              <a:gd name="connsiteX28" fmla="*/ 1975 w 4702764"/>
              <a:gd name="connsiteY28" fmla="*/ 3915702 h 4276310"/>
              <a:gd name="connsiteX29" fmla="*/ 66370 w 4702764"/>
              <a:gd name="connsiteY29" fmla="*/ 3877065 h 4276310"/>
              <a:gd name="connsiteX30" fmla="*/ 143643 w 4702764"/>
              <a:gd name="connsiteY30" fmla="*/ 3851307 h 4276310"/>
              <a:gd name="connsiteX31" fmla="*/ 182279 w 4702764"/>
              <a:gd name="connsiteY31" fmla="*/ 3838429 h 4276310"/>
              <a:gd name="connsiteX32" fmla="*/ 285310 w 4702764"/>
              <a:gd name="connsiteY32" fmla="*/ 3786913 h 4276310"/>
              <a:gd name="connsiteX33" fmla="*/ 336826 w 4702764"/>
              <a:gd name="connsiteY33" fmla="*/ 3748276 h 4276310"/>
              <a:gd name="connsiteX34" fmla="*/ 388341 w 4702764"/>
              <a:gd name="connsiteY34" fmla="*/ 3735398 h 4276310"/>
              <a:gd name="connsiteX35" fmla="*/ 465615 w 4702764"/>
              <a:gd name="connsiteY35" fmla="*/ 3709640 h 4276310"/>
              <a:gd name="connsiteX36" fmla="*/ 504251 w 4702764"/>
              <a:gd name="connsiteY36" fmla="*/ 3683882 h 4276310"/>
              <a:gd name="connsiteX37" fmla="*/ 594403 w 4702764"/>
              <a:gd name="connsiteY37" fmla="*/ 3632367 h 4276310"/>
              <a:gd name="connsiteX38" fmla="*/ 607282 w 4702764"/>
              <a:gd name="connsiteY38" fmla="*/ 3593730 h 4276310"/>
              <a:gd name="connsiteX39" fmla="*/ 645919 w 4702764"/>
              <a:gd name="connsiteY39" fmla="*/ 3567972 h 4276310"/>
              <a:gd name="connsiteX40" fmla="*/ 671677 w 4702764"/>
              <a:gd name="connsiteY40" fmla="*/ 3529336 h 4276310"/>
              <a:gd name="connsiteX41" fmla="*/ 723192 w 4702764"/>
              <a:gd name="connsiteY41" fmla="*/ 3413426 h 4276310"/>
              <a:gd name="connsiteX42" fmla="*/ 761829 w 4702764"/>
              <a:gd name="connsiteY42" fmla="*/ 3387668 h 4276310"/>
              <a:gd name="connsiteX43" fmla="*/ 1006527 w 4702764"/>
              <a:gd name="connsiteY43" fmla="*/ 3387668 h 4276310"/>
              <a:gd name="connsiteX44" fmla="*/ 1083801 w 4702764"/>
              <a:gd name="connsiteY44" fmla="*/ 3361910 h 4276310"/>
              <a:gd name="connsiteX45" fmla="*/ 1199710 w 4702764"/>
              <a:gd name="connsiteY45" fmla="*/ 3374789 h 4276310"/>
              <a:gd name="connsiteX46" fmla="*/ 1238347 w 4702764"/>
              <a:gd name="connsiteY46" fmla="*/ 3361910 h 4276310"/>
              <a:gd name="connsiteX47" fmla="*/ 1264105 w 4702764"/>
              <a:gd name="connsiteY47" fmla="*/ 3284637 h 4276310"/>
              <a:gd name="connsiteX48" fmla="*/ 1289863 w 4702764"/>
              <a:gd name="connsiteY48" fmla="*/ 3194485 h 4276310"/>
              <a:gd name="connsiteX49" fmla="*/ 1315620 w 4702764"/>
              <a:gd name="connsiteY49" fmla="*/ 3078575 h 4276310"/>
              <a:gd name="connsiteX50" fmla="*/ 1328499 w 4702764"/>
              <a:gd name="connsiteY50" fmla="*/ 644468 h 4276310"/>
              <a:gd name="connsiteX51" fmla="*/ 1341378 w 4702764"/>
              <a:gd name="connsiteY51" fmla="*/ 605831 h 4276310"/>
              <a:gd name="connsiteX52" fmla="*/ 1354257 w 4702764"/>
              <a:gd name="connsiteY52" fmla="*/ 528558 h 4276310"/>
              <a:gd name="connsiteX53" fmla="*/ 1367136 w 4702764"/>
              <a:gd name="connsiteY53" fmla="*/ 283860 h 4276310"/>
              <a:gd name="connsiteX54" fmla="*/ 1405772 w 4702764"/>
              <a:gd name="connsiteY54" fmla="*/ 296738 h 4276310"/>
              <a:gd name="connsiteX55" fmla="*/ 1431530 w 4702764"/>
              <a:gd name="connsiteY55" fmla="*/ 335375 h 4276310"/>
              <a:gd name="connsiteX56" fmla="*/ 1470167 w 4702764"/>
              <a:gd name="connsiteY56" fmla="*/ 322496 h 4276310"/>
              <a:gd name="connsiteX57" fmla="*/ 1830775 w 4702764"/>
              <a:gd name="connsiteY57" fmla="*/ 322496 h 4276310"/>
              <a:gd name="connsiteX58" fmla="*/ 1869412 w 4702764"/>
              <a:gd name="connsiteY58" fmla="*/ 335375 h 4276310"/>
              <a:gd name="connsiteX59" fmla="*/ 1959564 w 4702764"/>
              <a:gd name="connsiteY59" fmla="*/ 361133 h 4276310"/>
              <a:gd name="connsiteX60" fmla="*/ 1946685 w 4702764"/>
              <a:gd name="connsiteY60" fmla="*/ 412648 h 4276310"/>
              <a:gd name="connsiteX61" fmla="*/ 1895170 w 4702764"/>
              <a:gd name="connsiteY61" fmla="*/ 438406 h 4276310"/>
              <a:gd name="connsiteX62" fmla="*/ 1843654 w 4702764"/>
              <a:gd name="connsiteY62" fmla="*/ 477043 h 4276310"/>
              <a:gd name="connsiteX63" fmla="*/ 1792139 w 4702764"/>
              <a:gd name="connsiteY63" fmla="*/ 464164 h 4276310"/>
              <a:gd name="connsiteX64" fmla="*/ 1805017 w 4702764"/>
              <a:gd name="connsiteY64" fmla="*/ 412648 h 4276310"/>
              <a:gd name="connsiteX65" fmla="*/ 1830775 w 4702764"/>
              <a:gd name="connsiteY65" fmla="*/ 309617 h 4276310"/>
              <a:gd name="connsiteX66" fmla="*/ 1869412 w 4702764"/>
              <a:gd name="connsiteY66" fmla="*/ 270981 h 4276310"/>
              <a:gd name="connsiteX67" fmla="*/ 1920927 w 4702764"/>
              <a:gd name="connsiteY67" fmla="*/ 219465 h 4276310"/>
              <a:gd name="connsiteX68" fmla="*/ 1972443 w 4702764"/>
              <a:gd name="connsiteY68" fmla="*/ 167950 h 4276310"/>
              <a:gd name="connsiteX69" fmla="*/ 2049716 w 4702764"/>
              <a:gd name="connsiteY69" fmla="*/ 116434 h 4276310"/>
              <a:gd name="connsiteX70" fmla="*/ 2088353 w 4702764"/>
              <a:gd name="connsiteY70" fmla="*/ 90676 h 4276310"/>
              <a:gd name="connsiteX71" fmla="*/ 2101232 w 4702764"/>
              <a:gd name="connsiteY71" fmla="*/ 524 h 4276310"/>
              <a:gd name="connsiteX72" fmla="*/ 2075474 w 4702764"/>
              <a:gd name="connsiteY72" fmla="*/ 39161 h 4276310"/>
              <a:gd name="connsiteX73" fmla="*/ 2178505 w 4702764"/>
              <a:gd name="connsiteY73" fmla="*/ 39161 h 4276310"/>
              <a:gd name="connsiteX74" fmla="*/ 2474719 w 4702764"/>
              <a:gd name="connsiteY74" fmla="*/ 64919 h 4276310"/>
              <a:gd name="connsiteX75" fmla="*/ 2397446 w 4702764"/>
              <a:gd name="connsiteY75" fmla="*/ 155071 h 4276310"/>
              <a:gd name="connsiteX76" fmla="*/ 2333051 w 4702764"/>
              <a:gd name="connsiteY76" fmla="*/ 193707 h 4276310"/>
              <a:gd name="connsiteX77" fmla="*/ 2230020 w 4702764"/>
              <a:gd name="connsiteY77" fmla="*/ 245223 h 4276310"/>
              <a:gd name="connsiteX78" fmla="*/ 2191384 w 4702764"/>
              <a:gd name="connsiteY78" fmla="*/ 270981 h 4276310"/>
              <a:gd name="connsiteX79" fmla="*/ 2230020 w 4702764"/>
              <a:gd name="connsiteY79" fmla="*/ 258102 h 4276310"/>
              <a:gd name="connsiteX80" fmla="*/ 2242899 w 4702764"/>
              <a:gd name="connsiteY80" fmla="*/ 219465 h 4276310"/>
              <a:gd name="connsiteX81" fmla="*/ 2333051 w 4702764"/>
              <a:gd name="connsiteY81" fmla="*/ 245223 h 4276310"/>
              <a:gd name="connsiteX82" fmla="*/ 2616386 w 4702764"/>
              <a:gd name="connsiteY82" fmla="*/ 270981 h 4276310"/>
              <a:gd name="connsiteX83" fmla="*/ 2680781 w 4702764"/>
              <a:gd name="connsiteY83" fmla="*/ 283860 h 4276310"/>
              <a:gd name="connsiteX84" fmla="*/ 2783812 w 4702764"/>
              <a:gd name="connsiteY84" fmla="*/ 309617 h 4276310"/>
              <a:gd name="connsiteX85" fmla="*/ 2822448 w 4702764"/>
              <a:gd name="connsiteY85" fmla="*/ 335375 h 4276310"/>
              <a:gd name="connsiteX86" fmla="*/ 2951237 w 4702764"/>
              <a:gd name="connsiteY86" fmla="*/ 374012 h 4276310"/>
              <a:gd name="connsiteX87" fmla="*/ 3234572 w 4702764"/>
              <a:gd name="connsiteY87" fmla="*/ 361133 h 4276310"/>
              <a:gd name="connsiteX88" fmla="*/ 4651248 w 4702764"/>
              <a:gd name="connsiteY88" fmla="*/ 348254 h 4276310"/>
              <a:gd name="connsiteX89" fmla="*/ 4702764 w 4702764"/>
              <a:gd name="connsiteY89" fmla="*/ 309617 h 4276310"/>
              <a:gd name="connsiteX90" fmla="*/ 4470944 w 4702764"/>
              <a:gd name="connsiteY90" fmla="*/ 412648 h 427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702764" h="4276310">
                <a:moveTo>
                  <a:pt x="4470944" y="322496"/>
                </a:moveTo>
                <a:lnTo>
                  <a:pt x="4470944" y="322496"/>
                </a:lnTo>
                <a:cubicBezTo>
                  <a:pt x="4485741" y="455667"/>
                  <a:pt x="4496702" y="533884"/>
                  <a:pt x="4496702" y="683105"/>
                </a:cubicBezTo>
                <a:cubicBezTo>
                  <a:pt x="4496702" y="1468763"/>
                  <a:pt x="4719397" y="2294599"/>
                  <a:pt x="4470944" y="3039938"/>
                </a:cubicBezTo>
                <a:cubicBezTo>
                  <a:pt x="4466651" y="3091454"/>
                  <a:pt x="4461014" y="3142875"/>
                  <a:pt x="4458065" y="3194485"/>
                </a:cubicBezTo>
                <a:cubicBezTo>
                  <a:pt x="4452427" y="3293155"/>
                  <a:pt x="4456514" y="3392519"/>
                  <a:pt x="4445186" y="3490699"/>
                </a:cubicBezTo>
                <a:cubicBezTo>
                  <a:pt x="4443412" y="3506075"/>
                  <a:pt x="4426351" y="3515492"/>
                  <a:pt x="4419429" y="3529336"/>
                </a:cubicBezTo>
                <a:cubicBezTo>
                  <a:pt x="4413358" y="3541478"/>
                  <a:pt x="4412621" y="3555830"/>
                  <a:pt x="4406550" y="3567972"/>
                </a:cubicBezTo>
                <a:cubicBezTo>
                  <a:pt x="4356618" y="3667835"/>
                  <a:pt x="4400284" y="3548133"/>
                  <a:pt x="4367913" y="3645245"/>
                </a:cubicBezTo>
                <a:cubicBezTo>
                  <a:pt x="4363620" y="3743983"/>
                  <a:pt x="4366362" y="3843280"/>
                  <a:pt x="4355034" y="3941460"/>
                </a:cubicBezTo>
                <a:cubicBezTo>
                  <a:pt x="4353260" y="3956836"/>
                  <a:pt x="4344636" y="3982016"/>
                  <a:pt x="4329277" y="3980096"/>
                </a:cubicBezTo>
                <a:cubicBezTo>
                  <a:pt x="4298559" y="3976256"/>
                  <a:pt x="4252003" y="3928581"/>
                  <a:pt x="4252003" y="3928581"/>
                </a:cubicBezTo>
                <a:cubicBezTo>
                  <a:pt x="4239124" y="3937167"/>
                  <a:pt x="4223036" y="3942252"/>
                  <a:pt x="4213367" y="3954338"/>
                </a:cubicBezTo>
                <a:cubicBezTo>
                  <a:pt x="4204886" y="3964939"/>
                  <a:pt x="4202408" y="3979536"/>
                  <a:pt x="4200488" y="3992975"/>
                </a:cubicBezTo>
                <a:cubicBezTo>
                  <a:pt x="4154301" y="4316284"/>
                  <a:pt x="4197793" y="4132544"/>
                  <a:pt x="4161851" y="4276310"/>
                </a:cubicBezTo>
                <a:cubicBezTo>
                  <a:pt x="4140386" y="4267724"/>
                  <a:pt x="4117061" y="4262806"/>
                  <a:pt x="4097457" y="4250553"/>
                </a:cubicBezTo>
                <a:cubicBezTo>
                  <a:pt x="4082012" y="4240900"/>
                  <a:pt x="4074742" y="4220761"/>
                  <a:pt x="4058820" y="4211916"/>
                </a:cubicBezTo>
                <a:cubicBezTo>
                  <a:pt x="4022055" y="4191491"/>
                  <a:pt x="3958770" y="4181602"/>
                  <a:pt x="3917153" y="4173279"/>
                </a:cubicBezTo>
                <a:cubicBezTo>
                  <a:pt x="3891395" y="4177572"/>
                  <a:pt x="3865370" y="4180493"/>
                  <a:pt x="3839879" y="4186158"/>
                </a:cubicBezTo>
                <a:cubicBezTo>
                  <a:pt x="3826627" y="4189103"/>
                  <a:pt x="3814296" y="4195308"/>
                  <a:pt x="3801243" y="4199037"/>
                </a:cubicBezTo>
                <a:cubicBezTo>
                  <a:pt x="3784224" y="4203900"/>
                  <a:pt x="3766899" y="4207623"/>
                  <a:pt x="3749727" y="4211916"/>
                </a:cubicBezTo>
                <a:lnTo>
                  <a:pt x="3273209" y="4199037"/>
                </a:lnTo>
                <a:lnTo>
                  <a:pt x="478494" y="4186158"/>
                </a:lnTo>
                <a:cubicBezTo>
                  <a:pt x="461871" y="4186008"/>
                  <a:pt x="406907" y="4166589"/>
                  <a:pt x="388341" y="4160400"/>
                </a:cubicBezTo>
                <a:cubicBezTo>
                  <a:pt x="384048" y="4104592"/>
                  <a:pt x="405731" y="4040059"/>
                  <a:pt x="375463" y="3992975"/>
                </a:cubicBezTo>
                <a:cubicBezTo>
                  <a:pt x="356747" y="3963861"/>
                  <a:pt x="306572" y="3985786"/>
                  <a:pt x="272432" y="3980096"/>
                </a:cubicBezTo>
                <a:cubicBezTo>
                  <a:pt x="254972" y="3977186"/>
                  <a:pt x="238529" y="3968978"/>
                  <a:pt x="220916" y="3967217"/>
                </a:cubicBezTo>
                <a:cubicBezTo>
                  <a:pt x="152436" y="3960369"/>
                  <a:pt x="83541" y="3958631"/>
                  <a:pt x="14854" y="3954338"/>
                </a:cubicBezTo>
                <a:cubicBezTo>
                  <a:pt x="10561" y="3941459"/>
                  <a:pt x="-5555" y="3926997"/>
                  <a:pt x="1975" y="3915702"/>
                </a:cubicBezTo>
                <a:cubicBezTo>
                  <a:pt x="15861" y="3894874"/>
                  <a:pt x="43581" y="3887423"/>
                  <a:pt x="66370" y="3877065"/>
                </a:cubicBezTo>
                <a:cubicBezTo>
                  <a:pt x="91087" y="3865830"/>
                  <a:pt x="117885" y="3859893"/>
                  <a:pt x="143643" y="3851307"/>
                </a:cubicBezTo>
                <a:cubicBezTo>
                  <a:pt x="156522" y="3847014"/>
                  <a:pt x="170137" y="3844500"/>
                  <a:pt x="182279" y="3838429"/>
                </a:cubicBezTo>
                <a:cubicBezTo>
                  <a:pt x="216623" y="3821257"/>
                  <a:pt x="254592" y="3809951"/>
                  <a:pt x="285310" y="3786913"/>
                </a:cubicBezTo>
                <a:cubicBezTo>
                  <a:pt x="302482" y="3774034"/>
                  <a:pt x="317627" y="3757875"/>
                  <a:pt x="336826" y="3748276"/>
                </a:cubicBezTo>
                <a:cubicBezTo>
                  <a:pt x="352657" y="3740360"/>
                  <a:pt x="371387" y="3740484"/>
                  <a:pt x="388341" y="3735398"/>
                </a:cubicBezTo>
                <a:cubicBezTo>
                  <a:pt x="414347" y="3727596"/>
                  <a:pt x="465615" y="3709640"/>
                  <a:pt x="465615" y="3709640"/>
                </a:cubicBezTo>
                <a:cubicBezTo>
                  <a:pt x="478494" y="3701054"/>
                  <a:pt x="490812" y="3691561"/>
                  <a:pt x="504251" y="3683882"/>
                </a:cubicBezTo>
                <a:cubicBezTo>
                  <a:pt x="618643" y="3618514"/>
                  <a:pt x="500263" y="3695126"/>
                  <a:pt x="594403" y="3632367"/>
                </a:cubicBezTo>
                <a:cubicBezTo>
                  <a:pt x="598696" y="3619488"/>
                  <a:pt x="598801" y="3604331"/>
                  <a:pt x="607282" y="3593730"/>
                </a:cubicBezTo>
                <a:cubicBezTo>
                  <a:pt x="616951" y="3581643"/>
                  <a:pt x="634974" y="3578917"/>
                  <a:pt x="645919" y="3567972"/>
                </a:cubicBezTo>
                <a:cubicBezTo>
                  <a:pt x="656864" y="3557027"/>
                  <a:pt x="663091" y="3542215"/>
                  <a:pt x="671677" y="3529336"/>
                </a:cubicBezTo>
                <a:cubicBezTo>
                  <a:pt x="684430" y="3491076"/>
                  <a:pt x="692577" y="3444041"/>
                  <a:pt x="723192" y="3413426"/>
                </a:cubicBezTo>
                <a:cubicBezTo>
                  <a:pt x="734137" y="3402481"/>
                  <a:pt x="748950" y="3396254"/>
                  <a:pt x="761829" y="3387668"/>
                </a:cubicBezTo>
                <a:cubicBezTo>
                  <a:pt x="858942" y="3420040"/>
                  <a:pt x="821451" y="3412906"/>
                  <a:pt x="1006527" y="3387668"/>
                </a:cubicBezTo>
                <a:cubicBezTo>
                  <a:pt x="1033429" y="3383999"/>
                  <a:pt x="1083801" y="3361910"/>
                  <a:pt x="1083801" y="3361910"/>
                </a:cubicBezTo>
                <a:cubicBezTo>
                  <a:pt x="1122437" y="3366203"/>
                  <a:pt x="1160836" y="3374789"/>
                  <a:pt x="1199710" y="3374789"/>
                </a:cubicBezTo>
                <a:cubicBezTo>
                  <a:pt x="1213286" y="3374789"/>
                  <a:pt x="1230456" y="3372957"/>
                  <a:pt x="1238347" y="3361910"/>
                </a:cubicBezTo>
                <a:cubicBezTo>
                  <a:pt x="1254128" y="3339816"/>
                  <a:pt x="1255519" y="3310395"/>
                  <a:pt x="1264105" y="3284637"/>
                </a:cubicBezTo>
                <a:cubicBezTo>
                  <a:pt x="1276379" y="3247816"/>
                  <a:pt x="1281778" y="3234909"/>
                  <a:pt x="1289863" y="3194485"/>
                </a:cubicBezTo>
                <a:cubicBezTo>
                  <a:pt x="1312529" y="3081152"/>
                  <a:pt x="1290555" y="3153770"/>
                  <a:pt x="1315620" y="3078575"/>
                </a:cubicBezTo>
                <a:cubicBezTo>
                  <a:pt x="1319913" y="2267206"/>
                  <a:pt x="1320047" y="1455804"/>
                  <a:pt x="1328499" y="644468"/>
                </a:cubicBezTo>
                <a:cubicBezTo>
                  <a:pt x="1328640" y="630893"/>
                  <a:pt x="1338433" y="619083"/>
                  <a:pt x="1341378" y="605831"/>
                </a:cubicBezTo>
                <a:cubicBezTo>
                  <a:pt x="1347043" y="580340"/>
                  <a:pt x="1349964" y="554316"/>
                  <a:pt x="1354257" y="528558"/>
                </a:cubicBezTo>
                <a:cubicBezTo>
                  <a:pt x="1358550" y="446992"/>
                  <a:pt x="1349418" y="363594"/>
                  <a:pt x="1367136" y="283860"/>
                </a:cubicBezTo>
                <a:cubicBezTo>
                  <a:pt x="1370081" y="270608"/>
                  <a:pt x="1395172" y="288258"/>
                  <a:pt x="1405772" y="296738"/>
                </a:cubicBezTo>
                <a:cubicBezTo>
                  <a:pt x="1417859" y="306407"/>
                  <a:pt x="1422944" y="322496"/>
                  <a:pt x="1431530" y="335375"/>
                </a:cubicBezTo>
                <a:cubicBezTo>
                  <a:pt x="1444409" y="331082"/>
                  <a:pt x="1457114" y="326226"/>
                  <a:pt x="1470167" y="322496"/>
                </a:cubicBezTo>
                <a:cubicBezTo>
                  <a:pt x="1605191" y="283917"/>
                  <a:pt x="1600315" y="312893"/>
                  <a:pt x="1830775" y="322496"/>
                </a:cubicBezTo>
                <a:cubicBezTo>
                  <a:pt x="1843654" y="326789"/>
                  <a:pt x="1856359" y="331645"/>
                  <a:pt x="1869412" y="335375"/>
                </a:cubicBezTo>
                <a:cubicBezTo>
                  <a:pt x="1982612" y="367718"/>
                  <a:pt x="1866925" y="330253"/>
                  <a:pt x="1959564" y="361133"/>
                </a:cubicBezTo>
                <a:cubicBezTo>
                  <a:pt x="1955271" y="378305"/>
                  <a:pt x="1958016" y="399050"/>
                  <a:pt x="1946685" y="412648"/>
                </a:cubicBezTo>
                <a:cubicBezTo>
                  <a:pt x="1934394" y="427397"/>
                  <a:pt x="1911450" y="428231"/>
                  <a:pt x="1895170" y="438406"/>
                </a:cubicBezTo>
                <a:cubicBezTo>
                  <a:pt x="1876968" y="449783"/>
                  <a:pt x="1860826" y="464164"/>
                  <a:pt x="1843654" y="477043"/>
                </a:cubicBezTo>
                <a:cubicBezTo>
                  <a:pt x="1826482" y="472750"/>
                  <a:pt x="1801246" y="479342"/>
                  <a:pt x="1792139" y="464164"/>
                </a:cubicBezTo>
                <a:cubicBezTo>
                  <a:pt x="1783032" y="448986"/>
                  <a:pt x="1801177" y="429927"/>
                  <a:pt x="1805017" y="412648"/>
                </a:cubicBezTo>
                <a:cubicBezTo>
                  <a:pt x="1807184" y="402896"/>
                  <a:pt x="1819268" y="326877"/>
                  <a:pt x="1830775" y="309617"/>
                </a:cubicBezTo>
                <a:cubicBezTo>
                  <a:pt x="1840878" y="294463"/>
                  <a:pt x="1856533" y="283860"/>
                  <a:pt x="1869412" y="270981"/>
                </a:cubicBezTo>
                <a:cubicBezTo>
                  <a:pt x="1895170" y="193708"/>
                  <a:pt x="1860826" y="262394"/>
                  <a:pt x="1920927" y="219465"/>
                </a:cubicBezTo>
                <a:cubicBezTo>
                  <a:pt x="1940688" y="205350"/>
                  <a:pt x="1953480" y="183120"/>
                  <a:pt x="1972443" y="167950"/>
                </a:cubicBezTo>
                <a:cubicBezTo>
                  <a:pt x="1996616" y="148611"/>
                  <a:pt x="2023958" y="133606"/>
                  <a:pt x="2049716" y="116434"/>
                </a:cubicBezTo>
                <a:lnTo>
                  <a:pt x="2088353" y="90676"/>
                </a:lnTo>
                <a:cubicBezTo>
                  <a:pt x="2094839" y="80947"/>
                  <a:pt x="2151129" y="17157"/>
                  <a:pt x="2101232" y="524"/>
                </a:cubicBezTo>
                <a:cubicBezTo>
                  <a:pt x="2086548" y="-4371"/>
                  <a:pt x="2084060" y="26282"/>
                  <a:pt x="2075474" y="39161"/>
                </a:cubicBezTo>
                <a:cubicBezTo>
                  <a:pt x="2236736" y="79477"/>
                  <a:pt x="2017240" y="33188"/>
                  <a:pt x="2178505" y="39161"/>
                </a:cubicBezTo>
                <a:cubicBezTo>
                  <a:pt x="2277548" y="42829"/>
                  <a:pt x="2375981" y="56333"/>
                  <a:pt x="2474719" y="64919"/>
                </a:cubicBezTo>
                <a:cubicBezTo>
                  <a:pt x="2447741" y="105385"/>
                  <a:pt x="2440685" y="121441"/>
                  <a:pt x="2397446" y="155071"/>
                </a:cubicBezTo>
                <a:cubicBezTo>
                  <a:pt x="2377687" y="170439"/>
                  <a:pt x="2355091" y="181839"/>
                  <a:pt x="2333051" y="193707"/>
                </a:cubicBezTo>
                <a:cubicBezTo>
                  <a:pt x="2299243" y="211911"/>
                  <a:pt x="2261968" y="223924"/>
                  <a:pt x="2230020" y="245223"/>
                </a:cubicBezTo>
                <a:cubicBezTo>
                  <a:pt x="2217141" y="253809"/>
                  <a:pt x="2191384" y="255503"/>
                  <a:pt x="2191384" y="270981"/>
                </a:cubicBezTo>
                <a:cubicBezTo>
                  <a:pt x="2191384" y="284556"/>
                  <a:pt x="2217141" y="262395"/>
                  <a:pt x="2230020" y="258102"/>
                </a:cubicBezTo>
                <a:cubicBezTo>
                  <a:pt x="2234313" y="245223"/>
                  <a:pt x="2230294" y="224507"/>
                  <a:pt x="2242899" y="219465"/>
                </a:cubicBezTo>
                <a:cubicBezTo>
                  <a:pt x="2252918" y="215458"/>
                  <a:pt x="2319550" y="242223"/>
                  <a:pt x="2333051" y="245223"/>
                </a:cubicBezTo>
                <a:cubicBezTo>
                  <a:pt x="2427718" y="266260"/>
                  <a:pt x="2517331" y="264790"/>
                  <a:pt x="2616386" y="270981"/>
                </a:cubicBezTo>
                <a:cubicBezTo>
                  <a:pt x="2637851" y="275274"/>
                  <a:pt x="2659451" y="278938"/>
                  <a:pt x="2680781" y="283860"/>
                </a:cubicBezTo>
                <a:cubicBezTo>
                  <a:pt x="2715275" y="291820"/>
                  <a:pt x="2783812" y="309617"/>
                  <a:pt x="2783812" y="309617"/>
                </a:cubicBezTo>
                <a:cubicBezTo>
                  <a:pt x="2796691" y="318203"/>
                  <a:pt x="2808304" y="329089"/>
                  <a:pt x="2822448" y="335375"/>
                </a:cubicBezTo>
                <a:cubicBezTo>
                  <a:pt x="2862760" y="353292"/>
                  <a:pt x="2908424" y="363309"/>
                  <a:pt x="2951237" y="374012"/>
                </a:cubicBezTo>
                <a:cubicBezTo>
                  <a:pt x="3045682" y="369719"/>
                  <a:pt x="3140040" y="362565"/>
                  <a:pt x="3234572" y="361133"/>
                </a:cubicBezTo>
                <a:lnTo>
                  <a:pt x="4651248" y="348254"/>
                </a:lnTo>
                <a:cubicBezTo>
                  <a:pt x="4666208" y="347857"/>
                  <a:pt x="4690208" y="322173"/>
                  <a:pt x="4702764" y="309617"/>
                </a:cubicBezTo>
                <a:lnTo>
                  <a:pt x="4470944" y="4126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5334000" y="2446986"/>
            <a:ext cx="2863196" cy="3850783"/>
          </a:xfrm>
          <a:custGeom>
            <a:avLst/>
            <a:gdLst>
              <a:gd name="connsiteX0" fmla="*/ 437881 w 2981252"/>
              <a:gd name="connsiteY0" fmla="*/ 51515 h 3850783"/>
              <a:gd name="connsiteX1" fmla="*/ 437881 w 2981252"/>
              <a:gd name="connsiteY1" fmla="*/ 51515 h 3850783"/>
              <a:gd name="connsiteX2" fmla="*/ 643943 w 2981252"/>
              <a:gd name="connsiteY2" fmla="*/ 64394 h 3850783"/>
              <a:gd name="connsiteX3" fmla="*/ 1068946 w 2981252"/>
              <a:gd name="connsiteY3" fmla="*/ 38637 h 3850783"/>
              <a:gd name="connsiteX4" fmla="*/ 1558343 w 2981252"/>
              <a:gd name="connsiteY4" fmla="*/ 51515 h 3850783"/>
              <a:gd name="connsiteX5" fmla="*/ 1596980 w 2981252"/>
              <a:gd name="connsiteY5" fmla="*/ 64394 h 3850783"/>
              <a:gd name="connsiteX6" fmla="*/ 2897746 w 2981252"/>
              <a:gd name="connsiteY6" fmla="*/ 51515 h 3850783"/>
              <a:gd name="connsiteX7" fmla="*/ 2897746 w 2981252"/>
              <a:gd name="connsiteY7" fmla="*/ 3193960 h 3850783"/>
              <a:gd name="connsiteX8" fmla="*/ 2743200 w 2981252"/>
              <a:gd name="connsiteY8" fmla="*/ 3181082 h 3850783"/>
              <a:gd name="connsiteX9" fmla="*/ 2704563 w 2981252"/>
              <a:gd name="connsiteY9" fmla="*/ 3142445 h 3850783"/>
              <a:gd name="connsiteX10" fmla="*/ 2524259 w 2981252"/>
              <a:gd name="connsiteY10" fmla="*/ 3142445 h 3850783"/>
              <a:gd name="connsiteX11" fmla="*/ 2485622 w 2981252"/>
              <a:gd name="connsiteY11" fmla="*/ 3168203 h 3850783"/>
              <a:gd name="connsiteX12" fmla="*/ 2446986 w 2981252"/>
              <a:gd name="connsiteY12" fmla="*/ 3181082 h 3850783"/>
              <a:gd name="connsiteX13" fmla="*/ 2395470 w 2981252"/>
              <a:gd name="connsiteY13" fmla="*/ 3284113 h 3850783"/>
              <a:gd name="connsiteX14" fmla="*/ 2382591 w 2981252"/>
              <a:gd name="connsiteY14" fmla="*/ 3361386 h 3850783"/>
              <a:gd name="connsiteX15" fmla="*/ 2331076 w 2981252"/>
              <a:gd name="connsiteY15" fmla="*/ 3284113 h 3850783"/>
              <a:gd name="connsiteX16" fmla="*/ 2292439 w 2981252"/>
              <a:gd name="connsiteY16" fmla="*/ 3258355 h 3850783"/>
              <a:gd name="connsiteX17" fmla="*/ 2253802 w 2981252"/>
              <a:gd name="connsiteY17" fmla="*/ 3284113 h 3850783"/>
              <a:gd name="connsiteX18" fmla="*/ 2034862 w 2981252"/>
              <a:gd name="connsiteY18" fmla="*/ 3296991 h 3850783"/>
              <a:gd name="connsiteX19" fmla="*/ 2009104 w 2981252"/>
              <a:gd name="connsiteY19" fmla="*/ 3374265 h 3850783"/>
              <a:gd name="connsiteX20" fmla="*/ 1996225 w 2981252"/>
              <a:gd name="connsiteY20" fmla="*/ 3412901 h 3850783"/>
              <a:gd name="connsiteX21" fmla="*/ 1970467 w 2981252"/>
              <a:gd name="connsiteY21" fmla="*/ 3503053 h 3850783"/>
              <a:gd name="connsiteX22" fmla="*/ 1957588 w 2981252"/>
              <a:gd name="connsiteY22" fmla="*/ 3670479 h 3850783"/>
              <a:gd name="connsiteX23" fmla="*/ 1918952 w 2981252"/>
              <a:gd name="connsiteY23" fmla="*/ 3683358 h 3850783"/>
              <a:gd name="connsiteX24" fmla="*/ 1906073 w 2981252"/>
              <a:gd name="connsiteY24" fmla="*/ 3721994 h 3850783"/>
              <a:gd name="connsiteX25" fmla="*/ 1893194 w 2981252"/>
              <a:gd name="connsiteY25" fmla="*/ 3773510 h 3850783"/>
              <a:gd name="connsiteX26" fmla="*/ 1867436 w 2981252"/>
              <a:gd name="connsiteY26" fmla="*/ 3850783 h 3850783"/>
              <a:gd name="connsiteX27" fmla="*/ 1854557 w 2981252"/>
              <a:gd name="connsiteY27" fmla="*/ 3812146 h 3850783"/>
              <a:gd name="connsiteX28" fmla="*/ 1841679 w 2981252"/>
              <a:gd name="connsiteY28" fmla="*/ 3747752 h 3850783"/>
              <a:gd name="connsiteX29" fmla="*/ 1803042 w 2981252"/>
              <a:gd name="connsiteY29" fmla="*/ 3734873 h 3850783"/>
              <a:gd name="connsiteX30" fmla="*/ 1687132 w 2981252"/>
              <a:gd name="connsiteY30" fmla="*/ 3670479 h 3850783"/>
              <a:gd name="connsiteX31" fmla="*/ 1648495 w 2981252"/>
              <a:gd name="connsiteY31" fmla="*/ 3683358 h 3850783"/>
              <a:gd name="connsiteX32" fmla="*/ 1545464 w 2981252"/>
              <a:gd name="connsiteY32" fmla="*/ 3709115 h 3850783"/>
              <a:gd name="connsiteX33" fmla="*/ 798490 w 2981252"/>
              <a:gd name="connsiteY33" fmla="*/ 3670479 h 3850783"/>
              <a:gd name="connsiteX34" fmla="*/ 476518 w 2981252"/>
              <a:gd name="connsiteY34" fmla="*/ 3657600 h 3850783"/>
              <a:gd name="connsiteX35" fmla="*/ 540912 w 2981252"/>
              <a:gd name="connsiteY35" fmla="*/ 3709115 h 3850783"/>
              <a:gd name="connsiteX36" fmla="*/ 489397 w 2981252"/>
              <a:gd name="connsiteY36" fmla="*/ 3696237 h 3850783"/>
              <a:gd name="connsiteX37" fmla="*/ 25757 w 2981252"/>
              <a:gd name="connsiteY37" fmla="*/ 3696237 h 3850783"/>
              <a:gd name="connsiteX38" fmla="*/ 0 w 2981252"/>
              <a:gd name="connsiteY38" fmla="*/ 3657600 h 3850783"/>
              <a:gd name="connsiteX39" fmla="*/ 206062 w 2981252"/>
              <a:gd name="connsiteY39" fmla="*/ 3644721 h 3850783"/>
              <a:gd name="connsiteX40" fmla="*/ 218941 w 2981252"/>
              <a:gd name="connsiteY40" fmla="*/ 3683358 h 3850783"/>
              <a:gd name="connsiteX41" fmla="*/ 283335 w 2981252"/>
              <a:gd name="connsiteY41" fmla="*/ 3580327 h 3850783"/>
              <a:gd name="connsiteX42" fmla="*/ 360608 w 2981252"/>
              <a:gd name="connsiteY42" fmla="*/ 3464417 h 3850783"/>
              <a:gd name="connsiteX43" fmla="*/ 386366 w 2981252"/>
              <a:gd name="connsiteY43" fmla="*/ 3425780 h 3850783"/>
              <a:gd name="connsiteX44" fmla="*/ 412124 w 2981252"/>
              <a:gd name="connsiteY44" fmla="*/ 3348507 h 3850783"/>
              <a:gd name="connsiteX45" fmla="*/ 425002 w 2981252"/>
              <a:gd name="connsiteY45" fmla="*/ 3309870 h 3850783"/>
              <a:gd name="connsiteX46" fmla="*/ 425002 w 2981252"/>
              <a:gd name="connsiteY46" fmla="*/ 953037 h 3850783"/>
              <a:gd name="connsiteX47" fmla="*/ 425002 w 2981252"/>
              <a:gd name="connsiteY47" fmla="*/ 0 h 3850783"/>
              <a:gd name="connsiteX48" fmla="*/ 425002 w 2981252"/>
              <a:gd name="connsiteY48" fmla="*/ 0 h 385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981252" h="3850783">
                <a:moveTo>
                  <a:pt x="437881" y="51515"/>
                </a:moveTo>
                <a:lnTo>
                  <a:pt x="437881" y="51515"/>
                </a:lnTo>
                <a:cubicBezTo>
                  <a:pt x="506568" y="55808"/>
                  <a:pt x="575122" y="64394"/>
                  <a:pt x="643943" y="64394"/>
                </a:cubicBezTo>
                <a:cubicBezTo>
                  <a:pt x="861391" y="64394"/>
                  <a:pt x="899737" y="57437"/>
                  <a:pt x="1068946" y="38637"/>
                </a:cubicBezTo>
                <a:cubicBezTo>
                  <a:pt x="1232078" y="42930"/>
                  <a:pt x="1395348" y="43564"/>
                  <a:pt x="1558343" y="51515"/>
                </a:cubicBezTo>
                <a:cubicBezTo>
                  <a:pt x="1571903" y="52176"/>
                  <a:pt x="1583404" y="64394"/>
                  <a:pt x="1596980" y="64394"/>
                </a:cubicBezTo>
                <a:lnTo>
                  <a:pt x="2897746" y="51515"/>
                </a:lnTo>
                <a:cubicBezTo>
                  <a:pt x="3006242" y="1136465"/>
                  <a:pt x="3011897" y="1148025"/>
                  <a:pt x="2897746" y="3193960"/>
                </a:cubicBezTo>
                <a:cubicBezTo>
                  <a:pt x="2894866" y="3245574"/>
                  <a:pt x="2794715" y="3185375"/>
                  <a:pt x="2743200" y="3181082"/>
                </a:cubicBezTo>
                <a:cubicBezTo>
                  <a:pt x="2730321" y="3168203"/>
                  <a:pt x="2719718" y="3152548"/>
                  <a:pt x="2704563" y="3142445"/>
                </a:cubicBezTo>
                <a:cubicBezTo>
                  <a:pt x="2657735" y="3111227"/>
                  <a:pt x="2550935" y="3140020"/>
                  <a:pt x="2524259" y="3142445"/>
                </a:cubicBezTo>
                <a:cubicBezTo>
                  <a:pt x="2511380" y="3151031"/>
                  <a:pt x="2499466" y="3161281"/>
                  <a:pt x="2485622" y="3168203"/>
                </a:cubicBezTo>
                <a:cubicBezTo>
                  <a:pt x="2473480" y="3174274"/>
                  <a:pt x="2455320" y="3170366"/>
                  <a:pt x="2446986" y="3181082"/>
                </a:cubicBezTo>
                <a:cubicBezTo>
                  <a:pt x="2423412" y="3211391"/>
                  <a:pt x="2395470" y="3284113"/>
                  <a:pt x="2395470" y="3284113"/>
                </a:cubicBezTo>
                <a:cubicBezTo>
                  <a:pt x="2391177" y="3309871"/>
                  <a:pt x="2408704" y="3361386"/>
                  <a:pt x="2382591" y="3361386"/>
                </a:cubicBezTo>
                <a:cubicBezTo>
                  <a:pt x="2351634" y="3361386"/>
                  <a:pt x="2356834" y="3301285"/>
                  <a:pt x="2331076" y="3284113"/>
                </a:cubicBezTo>
                <a:lnTo>
                  <a:pt x="2292439" y="3258355"/>
                </a:lnTo>
                <a:cubicBezTo>
                  <a:pt x="2279560" y="3266941"/>
                  <a:pt x="2269109" y="3281817"/>
                  <a:pt x="2253802" y="3284113"/>
                </a:cubicBezTo>
                <a:cubicBezTo>
                  <a:pt x="2181505" y="3294957"/>
                  <a:pt x="2103461" y="3271718"/>
                  <a:pt x="2034862" y="3296991"/>
                </a:cubicBezTo>
                <a:cubicBezTo>
                  <a:pt x="2009385" y="3306377"/>
                  <a:pt x="2017690" y="3348507"/>
                  <a:pt x="2009104" y="3374265"/>
                </a:cubicBezTo>
                <a:cubicBezTo>
                  <a:pt x="2004811" y="3387144"/>
                  <a:pt x="1999518" y="3399731"/>
                  <a:pt x="1996225" y="3412901"/>
                </a:cubicBezTo>
                <a:cubicBezTo>
                  <a:pt x="1980053" y="3477587"/>
                  <a:pt x="1988944" y="3447625"/>
                  <a:pt x="1970467" y="3503053"/>
                </a:cubicBezTo>
                <a:cubicBezTo>
                  <a:pt x="1966174" y="3558862"/>
                  <a:pt x="1972965" y="3616659"/>
                  <a:pt x="1957588" y="3670479"/>
                </a:cubicBezTo>
                <a:cubicBezTo>
                  <a:pt x="1953859" y="3683532"/>
                  <a:pt x="1928551" y="3673759"/>
                  <a:pt x="1918952" y="3683358"/>
                </a:cubicBezTo>
                <a:cubicBezTo>
                  <a:pt x="1909353" y="3692957"/>
                  <a:pt x="1909802" y="3708941"/>
                  <a:pt x="1906073" y="3721994"/>
                </a:cubicBezTo>
                <a:cubicBezTo>
                  <a:pt x="1901210" y="3739013"/>
                  <a:pt x="1898280" y="3756556"/>
                  <a:pt x="1893194" y="3773510"/>
                </a:cubicBezTo>
                <a:cubicBezTo>
                  <a:pt x="1885392" y="3799516"/>
                  <a:pt x="1867436" y="3850783"/>
                  <a:pt x="1867436" y="3850783"/>
                </a:cubicBezTo>
                <a:cubicBezTo>
                  <a:pt x="1863143" y="3837904"/>
                  <a:pt x="1857849" y="3825316"/>
                  <a:pt x="1854557" y="3812146"/>
                </a:cubicBezTo>
                <a:cubicBezTo>
                  <a:pt x="1849248" y="3790910"/>
                  <a:pt x="1853821" y="3765965"/>
                  <a:pt x="1841679" y="3747752"/>
                </a:cubicBezTo>
                <a:cubicBezTo>
                  <a:pt x="1834149" y="3736456"/>
                  <a:pt x="1814909" y="3741466"/>
                  <a:pt x="1803042" y="3734873"/>
                </a:cubicBezTo>
                <a:cubicBezTo>
                  <a:pt x="1670188" y="3661066"/>
                  <a:pt x="1774558" y="3699621"/>
                  <a:pt x="1687132" y="3670479"/>
                </a:cubicBezTo>
                <a:cubicBezTo>
                  <a:pt x="1674253" y="3674772"/>
                  <a:pt x="1661665" y="3680065"/>
                  <a:pt x="1648495" y="3683358"/>
                </a:cubicBezTo>
                <a:lnTo>
                  <a:pt x="1545464" y="3709115"/>
                </a:lnTo>
                <a:cubicBezTo>
                  <a:pt x="1256373" y="3612754"/>
                  <a:pt x="1495337" y="3683880"/>
                  <a:pt x="798490" y="3670479"/>
                </a:cubicBezTo>
                <a:cubicBezTo>
                  <a:pt x="691166" y="3666186"/>
                  <a:pt x="583928" y="3657600"/>
                  <a:pt x="476518" y="3657600"/>
                </a:cubicBezTo>
                <a:cubicBezTo>
                  <a:pt x="432968" y="3657600"/>
                  <a:pt x="605448" y="3666090"/>
                  <a:pt x="540912" y="3709115"/>
                </a:cubicBezTo>
                <a:cubicBezTo>
                  <a:pt x="526185" y="3718933"/>
                  <a:pt x="506569" y="3700530"/>
                  <a:pt x="489397" y="3696237"/>
                </a:cubicBezTo>
                <a:cubicBezTo>
                  <a:pt x="331885" y="3706737"/>
                  <a:pt x="184852" y="3723905"/>
                  <a:pt x="25757" y="3696237"/>
                </a:cubicBezTo>
                <a:cubicBezTo>
                  <a:pt x="10507" y="3693585"/>
                  <a:pt x="8586" y="3670479"/>
                  <a:pt x="0" y="3657600"/>
                </a:cubicBezTo>
                <a:cubicBezTo>
                  <a:pt x="74123" y="3608183"/>
                  <a:pt x="63291" y="3603929"/>
                  <a:pt x="206062" y="3644721"/>
                </a:cubicBezTo>
                <a:cubicBezTo>
                  <a:pt x="219115" y="3648451"/>
                  <a:pt x="214648" y="3670479"/>
                  <a:pt x="218941" y="3683358"/>
                </a:cubicBezTo>
                <a:cubicBezTo>
                  <a:pt x="311620" y="3621570"/>
                  <a:pt x="197511" y="3709066"/>
                  <a:pt x="283335" y="3580327"/>
                </a:cubicBezTo>
                <a:lnTo>
                  <a:pt x="360608" y="3464417"/>
                </a:lnTo>
                <a:cubicBezTo>
                  <a:pt x="369194" y="3451538"/>
                  <a:pt x="381471" y="3440464"/>
                  <a:pt x="386366" y="3425780"/>
                </a:cubicBezTo>
                <a:lnTo>
                  <a:pt x="412124" y="3348507"/>
                </a:lnTo>
                <a:lnTo>
                  <a:pt x="425002" y="3309870"/>
                </a:lnTo>
                <a:cubicBezTo>
                  <a:pt x="350896" y="2420544"/>
                  <a:pt x="415617" y="3252561"/>
                  <a:pt x="425002" y="953037"/>
                </a:cubicBezTo>
                <a:cubicBezTo>
                  <a:pt x="426299" y="635361"/>
                  <a:pt x="425002" y="317679"/>
                  <a:pt x="425002" y="0"/>
                </a:cubicBezTo>
                <a:lnTo>
                  <a:pt x="425002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3429000" y="2580068"/>
            <a:ext cx="1143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39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8840" b="2747"/>
          <a:stretch/>
        </p:blipFill>
        <p:spPr bwMode="auto">
          <a:xfrm>
            <a:off x="1143000" y="152400"/>
            <a:ext cx="6705600" cy="43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854298" y="4850250"/>
            <a:ext cx="7467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i="1" dirty="0"/>
              <a:t>NAFLD has been shown to predict both T2DM and cardiovascular  </a:t>
            </a:r>
            <a:r>
              <a:rPr lang="en-US" sz="1600" i="1" dirty="0" smtClean="0"/>
              <a:t>disease  independent </a:t>
            </a:r>
            <a:r>
              <a:rPr lang="en-US" sz="1600" i="1" dirty="0"/>
              <a:t>of obesity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37127" y="5029200"/>
            <a:ext cx="744613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i="1" dirty="0" smtClean="0"/>
              <a:t> </a:t>
            </a:r>
            <a:r>
              <a:rPr lang="en-US" sz="1600" i="1" dirty="0"/>
              <a:t>NASH will become the number one cause of </a:t>
            </a:r>
            <a:r>
              <a:rPr lang="en-US" sz="1600" i="1" dirty="0" err="1"/>
              <a:t>orthotopic</a:t>
            </a:r>
            <a:r>
              <a:rPr lang="en-US" sz="1600" i="1" dirty="0"/>
              <a:t> liver transplantation by the year 2020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37127" y="4346461"/>
            <a:ext cx="74675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600" i="1" dirty="0" smtClean="0"/>
              <a:t>NAFLD is defined </a:t>
            </a:r>
            <a:r>
              <a:rPr lang="en-US" sz="1600" i="1" dirty="0"/>
              <a:t>as excess fat in the liver ( &gt; 5 – 10% fat histologically)  </a:t>
            </a:r>
            <a:r>
              <a:rPr lang="en-US" sz="1600" i="1" dirty="0" smtClean="0"/>
              <a:t>which </a:t>
            </a:r>
            <a:r>
              <a:rPr lang="en-US" sz="1600" i="1" dirty="0"/>
              <a:t>is not brought about by excess alcohol use </a:t>
            </a:r>
            <a:r>
              <a:rPr lang="en-US" sz="1600" i="1" dirty="0" smtClean="0"/>
              <a:t>or effects </a:t>
            </a:r>
            <a:r>
              <a:rPr lang="en-US" sz="1600" i="1" dirty="0"/>
              <a:t>of </a:t>
            </a:r>
            <a:r>
              <a:rPr lang="en-US" sz="1600" i="1" dirty="0" smtClean="0"/>
              <a:t>other </a:t>
            </a:r>
            <a:r>
              <a:rPr lang="en-US" sz="1600" i="1" dirty="0"/>
              <a:t>toxins, autoimmune, viral or </a:t>
            </a:r>
            <a:r>
              <a:rPr lang="en-US" sz="1600" i="1" dirty="0" smtClean="0"/>
              <a:t>other </a:t>
            </a:r>
            <a:r>
              <a:rPr lang="en-US" sz="1600" i="1" dirty="0"/>
              <a:t>causes of steatosis</a:t>
            </a:r>
            <a:r>
              <a:rPr lang="en-US" sz="1600" i="1" dirty="0" smtClean="0"/>
              <a:t>. </a:t>
            </a:r>
            <a:endParaRPr lang="en-US" sz="1600" i="1" dirty="0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762500" y="829349"/>
            <a:ext cx="990600" cy="4490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itchFamily="34" charset="0"/>
              <a:buNone/>
            </a:pPr>
            <a:r>
              <a:rPr lang="en-US" sz="2000" b="1" dirty="0" smtClean="0"/>
              <a:t> NAFLD</a:t>
            </a:r>
            <a:endParaRPr lang="ar-SA" sz="2000" b="1" dirty="0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6717406" y="829349"/>
            <a:ext cx="914400" cy="448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itchFamily="34" charset="0"/>
              <a:buNone/>
            </a:pPr>
            <a:r>
              <a:rPr lang="en-US" sz="2000" b="1" dirty="0" smtClean="0"/>
              <a:t>  NASH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112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1047750"/>
            <a:ext cx="6219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5852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1295400" y="5105400"/>
            <a:ext cx="6477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  </a:t>
            </a:r>
          </a:p>
          <a:p>
            <a:pPr>
              <a:buNone/>
            </a:pPr>
            <a:r>
              <a:rPr lang="en-US" sz="2400" b="1" dirty="0" smtClean="0"/>
              <a:t>          Lipodystrophies cause insulin resistance  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08" y="1981201"/>
            <a:ext cx="4431330" cy="350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لمحتوى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  </a:t>
            </a:r>
          </a:p>
          <a:p>
            <a:pPr>
              <a:buNone/>
            </a:pPr>
            <a:r>
              <a:rPr lang="en-US" sz="2400" b="1" dirty="0" smtClean="0"/>
              <a:t>          Lipodystrophies cause insulin resistance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36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858000" cy="600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2034" name="Picture 2" descr="C:\Users\TOSHIBA\Desktop\ahs13-stephan-guyenet-insulin-and-obesity-reconciling-conflicting-evidence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42" y="381001"/>
            <a:ext cx="7945958" cy="5965696"/>
          </a:xfrm>
          <a:prstGeom prst="rect">
            <a:avLst/>
          </a:prstGeom>
          <a:noFill/>
        </p:spPr>
      </p:pic>
      <p:pic>
        <p:nvPicPr>
          <p:cNvPr id="3074" name="Picture 2" descr="C:\Users\TOSHIBA\Desktop\obesity_297236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22" y="1618036"/>
            <a:ext cx="7970837" cy="4975225"/>
          </a:xfrm>
          <a:prstGeom prst="rect">
            <a:avLst/>
          </a:prstGeom>
          <a:noFill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609600" y="457200"/>
            <a:ext cx="77724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Personal Fat Threshold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228600"/>
            <a:ext cx="12725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TOSHIBA\Desktop\image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6172200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عنصر نائب للمحتوى 3" descr="Lighthou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724400" y="762000"/>
            <a:ext cx="4191000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itchFamily="18" charset="0"/>
                <a:ea typeface="Gungsuh" pitchFamily="18" charset="-127"/>
                <a:cs typeface="Aharoni" pitchFamily="2" charset="-79"/>
              </a:rPr>
              <a:t>Good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Aharoni" pitchFamily="2" charset="-79"/>
              </a:rPr>
              <a:t> 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Bookman Old Style" pitchFamily="18" charset="0"/>
                <a:ea typeface="Gungsuh" pitchFamily="18" charset="-127"/>
                <a:cs typeface="Aharoni" pitchFamily="2" charset="-79"/>
              </a:rPr>
              <a:t>Luck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Bookman Old Style" pitchFamily="18" charset="0"/>
              <a:ea typeface="Gungsuh" pitchFamily="18" charset="-127"/>
              <a:cs typeface="Aharoni" pitchFamily="2" charset="-79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 descr="C:\Users\TOSHIBA\Desktop\thomps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048000"/>
            <a:ext cx="3962400" cy="3810000"/>
          </a:xfrm>
          <a:prstGeom prst="rect">
            <a:avLst/>
          </a:prstGeom>
          <a:noFill/>
        </p:spPr>
      </p:pic>
      <p:sp>
        <p:nvSpPr>
          <p:cNvPr id="10" name="عنصر نائب للمحتوى 2"/>
          <p:cNvSpPr txBox="1">
            <a:spLocks/>
          </p:cNvSpPr>
          <p:nvPr/>
        </p:nvSpPr>
        <p:spPr>
          <a:xfrm rot="19939931">
            <a:off x="2034395" y="2822644"/>
            <a:ext cx="5075210" cy="18938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Type 1 DM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          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SOLVED  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about Type 2 ?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199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 </a:t>
            </a:r>
          </a:p>
          <a:p>
            <a:pPr>
              <a:buNone/>
            </a:pP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Type 2 DM  is a hyperinsulinemic state with high blood glucose </a:t>
            </a:r>
            <a:r>
              <a:rPr lang="en-US" i="1" dirty="0" smtClean="0">
                <a:solidFill>
                  <a:srgbClr val="C00000"/>
                </a:solidFill>
              </a:rPr>
              <a:t>most of the time.</a:t>
            </a: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452718" y="1600200"/>
            <a:ext cx="8234082" cy="3124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contrast to T1DM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Insulin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problem, not the </a:t>
            </a:r>
            <a:r>
              <a:rPr kumimoji="0" lang="en-US" sz="3600" b="1" i="1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 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33400" y="5105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Insulin resistance:</a:t>
            </a:r>
            <a:r>
              <a:rPr lang="en-US" dirty="0" smtClean="0"/>
              <a:t> The diminished ability of cells to respond to the action of </a:t>
            </a:r>
            <a:r>
              <a:rPr lang="en-US" dirty="0" smtClean="0">
                <a:hlinkClick r:id="rId2"/>
              </a:rPr>
              <a:t>insulin</a:t>
            </a:r>
            <a:r>
              <a:rPr lang="en-US" dirty="0" smtClean="0"/>
              <a:t> in transporting </a:t>
            </a:r>
            <a:r>
              <a:rPr lang="en-US" dirty="0" smtClean="0">
                <a:hlinkClick r:id="rId3"/>
              </a:rPr>
              <a:t>glucose</a:t>
            </a:r>
            <a:r>
              <a:rPr lang="en-US" dirty="0" smtClean="0"/>
              <a:t> (sugar) from the bloodstream into muscle and other tissues.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عنصر نائب للمحتوى 2"/>
          <p:cNvSpPr txBox="1">
            <a:spLocks/>
          </p:cNvSpPr>
          <p:nvPr/>
        </p:nvSpPr>
        <p:spPr>
          <a:xfrm>
            <a:off x="2057400" y="51816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mg</a:t>
            </a:r>
          </a:p>
        </p:txBody>
      </p:sp>
      <p:sp>
        <p:nvSpPr>
          <p:cNvPr id="22" name="عنصر نائب للمحتوى 2"/>
          <p:cNvSpPr txBox="1">
            <a:spLocks/>
          </p:cNvSpPr>
          <p:nvPr/>
        </p:nvSpPr>
        <p:spPr>
          <a:xfrm>
            <a:off x="4038600" y="5181600"/>
            <a:ext cx="915038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126</a:t>
            </a:r>
            <a:r>
              <a:rPr kumimoji="0" lang="en-US" sz="14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</a:t>
            </a:r>
          </a:p>
        </p:txBody>
      </p:sp>
      <p:cxnSp>
        <p:nvCxnSpPr>
          <p:cNvPr id="24" name="رابط مستقيم 23"/>
          <p:cNvCxnSpPr/>
          <p:nvPr/>
        </p:nvCxnSpPr>
        <p:spPr>
          <a:xfrm rot="5400000">
            <a:off x="4229894" y="5066506"/>
            <a:ext cx="227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سهم إلى اليمين 33"/>
          <p:cNvSpPr/>
          <p:nvPr/>
        </p:nvSpPr>
        <p:spPr>
          <a:xfrm>
            <a:off x="1143000" y="5181600"/>
            <a:ext cx="914400" cy="1524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رابط مستقيم 40"/>
          <p:cNvCxnSpPr/>
          <p:nvPr/>
        </p:nvCxnSpPr>
        <p:spPr>
          <a:xfrm>
            <a:off x="914400" y="4343400"/>
            <a:ext cx="7620000" cy="15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عنوان 1"/>
          <p:cNvSpPr txBox="1">
            <a:spLocks/>
          </p:cNvSpPr>
          <p:nvPr/>
        </p:nvSpPr>
        <p:spPr>
          <a:xfrm>
            <a:off x="7239000" y="1981200"/>
            <a:ext cx="1295400" cy="60960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 Insulin  for&gt;10 mg  Glucose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عنصر نائب للمحتوى 2"/>
          <p:cNvSpPr txBox="1">
            <a:spLocks/>
          </p:cNvSpPr>
          <p:nvPr/>
        </p:nvSpPr>
        <p:spPr>
          <a:xfrm>
            <a:off x="7239000" y="2590800"/>
            <a:ext cx="12954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Hyperglycemic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Hypoinsulinemic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Insulin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Type 2 DM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عنصر نائب للمحتوى 2"/>
          <p:cNvSpPr txBox="1">
            <a:spLocks/>
          </p:cNvSpPr>
          <p:nvPr/>
        </p:nvSpPr>
        <p:spPr>
          <a:xfrm>
            <a:off x="7239000" y="4343400"/>
            <a:ext cx="12954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Type 1 </a:t>
            </a:r>
            <a:r>
              <a:rPr lang="en-US" sz="1600" b="1" i="1" dirty="0" smtClean="0"/>
              <a:t>&amp; 2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600" b="1" i="1" dirty="0" smtClean="0"/>
              <a:t>         DM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عنصر نائب للمحتوى 2"/>
          <p:cNvSpPr txBox="1">
            <a:spLocks/>
          </p:cNvSpPr>
          <p:nvPr/>
        </p:nvSpPr>
        <p:spPr>
          <a:xfrm>
            <a:off x="7239000" y="1295400"/>
            <a:ext cx="12954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B-Cell</a:t>
            </a:r>
            <a:r>
              <a:rPr kumimoji="0" lang="en-US" sz="1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Insulin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Deficiency   </a:t>
            </a:r>
          </a:p>
        </p:txBody>
      </p:sp>
      <p:sp>
        <p:nvSpPr>
          <p:cNvPr id="58" name="عنصر نائب للمحتوى 2"/>
          <p:cNvSpPr txBox="1">
            <a:spLocks/>
          </p:cNvSpPr>
          <p:nvPr/>
        </p:nvSpPr>
        <p:spPr>
          <a:xfrm>
            <a:off x="0" y="3810000"/>
            <a:ext cx="1752600" cy="10668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1400" b="1" i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i="1" dirty="0" smtClean="0">
                <a:solidFill>
                  <a:srgbClr val="FF0000"/>
                </a:solidFill>
              </a:rPr>
              <a:t> N Insulin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عنصر نائب للمحتوى 2"/>
          <p:cNvSpPr txBox="1">
            <a:spLocks/>
          </p:cNvSpPr>
          <p:nvPr/>
        </p:nvSpPr>
        <p:spPr>
          <a:xfrm>
            <a:off x="3810000" y="55626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Fasting  Glucose</a:t>
            </a:r>
          </a:p>
        </p:txBody>
      </p:sp>
      <p:sp>
        <p:nvSpPr>
          <p:cNvPr id="77" name="سهم إلى اليمين 76"/>
          <p:cNvSpPr/>
          <p:nvPr/>
        </p:nvSpPr>
        <p:spPr>
          <a:xfrm rot="16200000">
            <a:off x="-914400" y="3048000"/>
            <a:ext cx="37338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سهم إلى اليمين 77"/>
          <p:cNvSpPr/>
          <p:nvPr/>
        </p:nvSpPr>
        <p:spPr>
          <a:xfrm>
            <a:off x="914400" y="4953000"/>
            <a:ext cx="7696200" cy="152400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رابط مستقيم 95"/>
          <p:cNvCxnSpPr/>
          <p:nvPr/>
        </p:nvCxnSpPr>
        <p:spPr>
          <a:xfrm rot="5400000">
            <a:off x="2324497" y="5143103"/>
            <a:ext cx="754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شكل حر 62"/>
          <p:cNvSpPr/>
          <p:nvPr/>
        </p:nvSpPr>
        <p:spPr>
          <a:xfrm rot="342841">
            <a:off x="1021342" y="3674572"/>
            <a:ext cx="1907195" cy="712694"/>
          </a:xfrm>
          <a:custGeom>
            <a:avLst/>
            <a:gdLst>
              <a:gd name="connsiteX0" fmla="*/ 0 w 1586753"/>
              <a:gd name="connsiteY0" fmla="*/ 712694 h 712694"/>
              <a:gd name="connsiteX1" fmla="*/ 1062318 w 1586753"/>
              <a:gd name="connsiteY1" fmla="*/ 564776 h 712694"/>
              <a:gd name="connsiteX2" fmla="*/ 1062318 w 1586753"/>
              <a:gd name="connsiteY2" fmla="*/ 564776 h 712694"/>
              <a:gd name="connsiteX3" fmla="*/ 1586753 w 1586753"/>
              <a:gd name="connsiteY3" fmla="*/ 0 h 712694"/>
              <a:gd name="connsiteX4" fmla="*/ 1586753 w 1586753"/>
              <a:gd name="connsiteY4" fmla="*/ 0 h 71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53" h="712694">
                <a:moveTo>
                  <a:pt x="0" y="712694"/>
                </a:moveTo>
                <a:lnTo>
                  <a:pt x="1062318" y="564776"/>
                </a:lnTo>
                <a:lnTo>
                  <a:pt x="1062318" y="564776"/>
                </a:lnTo>
                <a:lnTo>
                  <a:pt x="1586753" y="0"/>
                </a:lnTo>
                <a:lnTo>
                  <a:pt x="158675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4" name="رابط مستقيم 93"/>
          <p:cNvCxnSpPr/>
          <p:nvPr/>
        </p:nvCxnSpPr>
        <p:spPr>
          <a:xfrm flipV="1">
            <a:off x="2895600" y="2819400"/>
            <a:ext cx="1295400" cy="990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قوس 94"/>
          <p:cNvSpPr/>
          <p:nvPr/>
        </p:nvSpPr>
        <p:spPr>
          <a:xfrm rot="1241198">
            <a:off x="4227539" y="2742125"/>
            <a:ext cx="1371600" cy="457200"/>
          </a:xfrm>
          <a:prstGeom prst="arc">
            <a:avLst>
              <a:gd name="adj1" fmla="val 10800000"/>
              <a:gd name="adj2" fmla="val 1936931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0" name="رابط مستقيم 99"/>
          <p:cNvCxnSpPr>
            <a:stCxn id="95" idx="2"/>
          </p:cNvCxnSpPr>
          <p:nvPr/>
        </p:nvCxnSpPr>
        <p:spPr>
          <a:xfrm rot="16200000" flipH="1">
            <a:off x="5506714" y="2611114"/>
            <a:ext cx="1470986" cy="19935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101"/>
          <p:cNvCxnSpPr>
            <a:stCxn id="95" idx="0"/>
          </p:cNvCxnSpPr>
          <p:nvPr/>
        </p:nvCxnSpPr>
        <p:spPr>
          <a:xfrm rot="5400000">
            <a:off x="4185909" y="2733553"/>
            <a:ext cx="90939" cy="80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/>
          <p:cNvCxnSpPr>
            <a:endCxn id="95" idx="0"/>
          </p:cNvCxnSpPr>
          <p:nvPr/>
        </p:nvCxnSpPr>
        <p:spPr>
          <a:xfrm rot="5400000" flipH="1" flipV="1">
            <a:off x="4185908" y="2733554"/>
            <a:ext cx="90939" cy="807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عنصر نائب للمحتوى 2"/>
          <p:cNvSpPr txBox="1">
            <a:spLocks/>
          </p:cNvSpPr>
          <p:nvPr/>
        </p:nvSpPr>
        <p:spPr>
          <a:xfrm>
            <a:off x="990600" y="4343400"/>
            <a:ext cx="13716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Healthy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i="1" dirty="0" smtClean="0"/>
              <a:t> 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Individuals</a:t>
            </a:r>
          </a:p>
        </p:txBody>
      </p:sp>
      <p:sp>
        <p:nvSpPr>
          <p:cNvPr id="162" name="عنصر نائب للمحتوى 2"/>
          <p:cNvSpPr txBox="1">
            <a:spLocks/>
          </p:cNvSpPr>
          <p:nvPr/>
        </p:nvSpPr>
        <p:spPr>
          <a:xfrm>
            <a:off x="990600" y="1295400"/>
            <a:ext cx="13716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Beta Cells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Normal</a:t>
            </a:r>
            <a:endParaRPr lang="en-US" sz="1200" b="1" i="1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Function</a:t>
            </a:r>
          </a:p>
        </p:txBody>
      </p:sp>
      <p:sp>
        <p:nvSpPr>
          <p:cNvPr id="163" name="عنوان 1"/>
          <p:cNvSpPr txBox="1">
            <a:spLocks/>
          </p:cNvSpPr>
          <p:nvPr/>
        </p:nvSpPr>
        <p:spPr>
          <a:xfrm>
            <a:off x="990600" y="1981200"/>
            <a:ext cx="1371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Unit  Insulin  for  10 mg  Glucose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4" name="عنصر نائب للمحتوى 2"/>
          <p:cNvSpPr txBox="1">
            <a:spLocks/>
          </p:cNvSpPr>
          <p:nvPr/>
        </p:nvSpPr>
        <p:spPr>
          <a:xfrm>
            <a:off x="990600" y="2590800"/>
            <a:ext cx="13716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Normoglycemic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Normoinsulinemic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5" name="وسيلة شرح مستطيلة مستديرة الزوايا 164"/>
          <p:cNvSpPr/>
          <p:nvPr/>
        </p:nvSpPr>
        <p:spPr>
          <a:xfrm rot="20007163">
            <a:off x="1841303" y="3524842"/>
            <a:ext cx="914400" cy="612648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Insulin     </a:t>
            </a:r>
          </a:p>
          <a:p>
            <a:pPr>
              <a:buNone/>
            </a:pPr>
            <a:r>
              <a:rPr lang="en-US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Resistance</a:t>
            </a:r>
          </a:p>
        </p:txBody>
      </p:sp>
      <p:sp>
        <p:nvSpPr>
          <p:cNvPr id="166" name="عنصر نائب للمحتوى 2"/>
          <p:cNvSpPr txBox="1">
            <a:spLocks/>
          </p:cNvSpPr>
          <p:nvPr/>
        </p:nvSpPr>
        <p:spPr>
          <a:xfrm>
            <a:off x="2362200" y="1295400"/>
            <a:ext cx="19812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baseline="0" dirty="0" smtClean="0"/>
              <a:t> 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Beta Cells Overproduction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b="1" i="1" dirty="0" smtClean="0"/>
              <a:t>         </a:t>
            </a:r>
            <a:r>
              <a:rPr lang="en-US" sz="1200" b="1" i="1" dirty="0" smtClean="0">
                <a:solidFill>
                  <a:srgbClr val="00B050"/>
                </a:solidFill>
              </a:rPr>
              <a:t>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            </a:t>
            </a:r>
            <a:endParaRPr lang="en-US" sz="1200" b="1" i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7" name="عنوان 1"/>
          <p:cNvSpPr txBox="1">
            <a:spLocks/>
          </p:cNvSpPr>
          <p:nvPr/>
        </p:nvSpPr>
        <p:spPr>
          <a:xfrm>
            <a:off x="2362200" y="19812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Units  Insulin  for  10 mg  Glucose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8" name="عنصر نائب للمحتوى 2"/>
          <p:cNvSpPr txBox="1">
            <a:spLocks/>
          </p:cNvSpPr>
          <p:nvPr/>
        </p:nvSpPr>
        <p:spPr>
          <a:xfrm>
            <a:off x="2362200" y="2590800"/>
            <a:ext cx="19812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Normoglycemic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Hyperinsulinemic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State</a:t>
            </a:r>
          </a:p>
        </p:txBody>
      </p:sp>
      <p:sp>
        <p:nvSpPr>
          <p:cNvPr id="169" name="عنصر نائب للمحتوى 2"/>
          <p:cNvSpPr txBox="1">
            <a:spLocks/>
          </p:cNvSpPr>
          <p:nvPr/>
        </p:nvSpPr>
        <p:spPr>
          <a:xfrm>
            <a:off x="3200400" y="3886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/>
              <a:t>    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IFG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/>
              <a:t>          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0" name="عنصر نائب للمحتوى 2"/>
          <p:cNvSpPr txBox="1">
            <a:spLocks/>
          </p:cNvSpPr>
          <p:nvPr/>
        </p:nvSpPr>
        <p:spPr>
          <a:xfrm>
            <a:off x="2362200" y="4343400"/>
            <a:ext cx="1981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i="1" dirty="0" smtClean="0"/>
              <a:t>    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Pre-diabetic 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1" name="وسيلة شرح بيضاوية 170"/>
          <p:cNvSpPr/>
          <p:nvPr/>
        </p:nvSpPr>
        <p:spPr>
          <a:xfrm>
            <a:off x="3962400" y="1981200"/>
            <a:ext cx="1371600" cy="61264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i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على زعله </a:t>
            </a:r>
            <a:endParaRPr lang="en-US" dirty="0"/>
          </a:p>
        </p:txBody>
      </p:sp>
      <p:sp>
        <p:nvSpPr>
          <p:cNvPr id="172" name="عنصر نائب للمحتوى 2"/>
          <p:cNvSpPr txBox="1">
            <a:spLocks/>
          </p:cNvSpPr>
          <p:nvPr/>
        </p:nvSpPr>
        <p:spPr>
          <a:xfrm>
            <a:off x="4343400" y="1295400"/>
            <a:ext cx="28956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dirty="0" smtClean="0"/>
              <a:t>                  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Beta Cell Exhaustion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                 </a:t>
            </a:r>
            <a:endParaRPr kumimoji="0" lang="en-US" sz="12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3" name="عنوان 1"/>
          <p:cNvSpPr txBox="1">
            <a:spLocks/>
          </p:cNvSpPr>
          <p:nvPr/>
        </p:nvSpPr>
        <p:spPr>
          <a:xfrm>
            <a:off x="4343400" y="1981200"/>
            <a:ext cx="2895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&lt;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Units  Insulin  for  10 mg Glucose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" name="عنصر نائب للمحتوى 2"/>
          <p:cNvSpPr txBox="1">
            <a:spLocks/>
          </p:cNvSpPr>
          <p:nvPr/>
        </p:nvSpPr>
        <p:spPr>
          <a:xfrm>
            <a:off x="4343400" y="2590800"/>
            <a:ext cx="2895600" cy="1752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lang="en-US" sz="1200" b="1" dirty="0" smtClean="0"/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Hyperglycemic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1200" b="1" baseline="0" dirty="0" smtClean="0"/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Hyperinsulinemic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>
                <a:solidFill>
                  <a:srgbClr val="008000"/>
                </a:solidFill>
              </a:rPr>
              <a:t>                                            </a:t>
            </a:r>
            <a:r>
              <a:rPr lang="en-US" sz="1200" b="1" dirty="0" smtClean="0"/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75" name="عنصر نائب للمحتوى 2"/>
          <p:cNvSpPr txBox="1">
            <a:spLocks/>
          </p:cNvSpPr>
          <p:nvPr/>
        </p:nvSpPr>
        <p:spPr>
          <a:xfrm>
            <a:off x="4343400" y="4343400"/>
            <a:ext cx="28956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b="1" dirty="0" smtClean="0"/>
              <a:t>                </a:t>
            </a:r>
            <a:r>
              <a:rPr lang="en-US" sz="1600" b="1" i="1" dirty="0" smtClean="0"/>
              <a:t>Type 2 DM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6" name="عنصر نائب للمحتوى 2"/>
          <p:cNvSpPr txBox="1">
            <a:spLocks/>
          </p:cNvSpPr>
          <p:nvPr/>
        </p:nvSpPr>
        <p:spPr>
          <a:xfrm>
            <a:off x="152400" y="228600"/>
            <a:ext cx="88392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سهم إلى اليمين 59"/>
          <p:cNvSpPr/>
          <p:nvPr/>
        </p:nvSpPr>
        <p:spPr>
          <a:xfrm>
            <a:off x="990600" y="6019800"/>
            <a:ext cx="7620000" cy="381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عنصر نائب للمحتوى 2"/>
          <p:cNvSpPr>
            <a:spLocks noGrp="1"/>
          </p:cNvSpPr>
          <p:nvPr>
            <p:ph idx="1"/>
          </p:nvPr>
        </p:nvSpPr>
        <p:spPr>
          <a:xfrm>
            <a:off x="4114800" y="6019800"/>
            <a:ext cx="1371600" cy="228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Over   Time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>
            <a:off x="762000" y="4267200"/>
            <a:ext cx="152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>
            <a:off x="1143000" y="6172200"/>
            <a:ext cx="2895600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/>
          <p:cNvCxnSpPr/>
          <p:nvPr/>
        </p:nvCxnSpPr>
        <p:spPr>
          <a:xfrm>
            <a:off x="5257800" y="6172200"/>
            <a:ext cx="2971800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سهم إلى اليسار واليمين 58"/>
          <p:cNvSpPr/>
          <p:nvPr/>
        </p:nvSpPr>
        <p:spPr>
          <a:xfrm>
            <a:off x="2362200" y="2971800"/>
            <a:ext cx="4876800" cy="408432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Hyperinsulinemia</a:t>
            </a:r>
            <a:endParaRPr lang="en-US" b="1" dirty="0"/>
          </a:p>
        </p:txBody>
      </p:sp>
      <p:sp>
        <p:nvSpPr>
          <p:cNvPr id="62" name="عنصر نائب للمحتوى 2"/>
          <p:cNvSpPr txBox="1">
            <a:spLocks/>
          </p:cNvSpPr>
          <p:nvPr/>
        </p:nvSpPr>
        <p:spPr>
          <a:xfrm>
            <a:off x="152400" y="1295400"/>
            <a:ext cx="8839200" cy="502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Long Standing Compensatory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Hyperinsulinemia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Innocent Victims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Blood  Pressure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CVD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High TGs &amp; Low HDL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Primary liver cancer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Alzheimer’s disease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Hypercoagulability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CKD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NAFLD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b="1" i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000" b="1" i="1" dirty="0" smtClean="0"/>
              <a:t>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i="1" dirty="0" smtClean="0"/>
          </a:p>
        </p:txBody>
      </p:sp>
      <p:sp>
        <p:nvSpPr>
          <p:cNvPr id="47" name="عنصر نائب للمحتوى 2"/>
          <p:cNvSpPr txBox="1">
            <a:spLocks/>
          </p:cNvSpPr>
          <p:nvPr/>
        </p:nvSpPr>
        <p:spPr>
          <a:xfrm>
            <a:off x="1600200" y="457200"/>
            <a:ext cx="58674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Evolution Of Type 2 DM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0417 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6 3.33333E-6 L 0.49583 3.33333E-6 " pathEditMode="fixed" rAng="0" ptsTypes="AA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3" grpId="0" animBg="1"/>
      <p:bldP spid="44" grpId="0" animBg="1"/>
      <p:bldP spid="45" grpId="0" animBg="1"/>
      <p:bldP spid="53" grpId="0" animBg="1"/>
      <p:bldP spid="161" grpId="0" animBg="1"/>
      <p:bldP spid="162" grpId="0" animBg="1"/>
      <p:bldP spid="163" grpId="0" animBg="1"/>
      <p:bldP spid="164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1" grpId="1" animBg="1"/>
      <p:bldP spid="173" grpId="0" animBg="1"/>
      <p:bldP spid="174" grpId="0" animBg="1"/>
      <p:bldP spid="175" grpId="0" animBg="1"/>
      <p:bldP spid="59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C:\Users\TOSHIBA\Desktop\First ph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"/>
            <a:ext cx="9137237" cy="6863080"/>
          </a:xfrm>
          <a:prstGeom prst="rect">
            <a:avLst/>
          </a:prstGeom>
          <a:noFill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  <a:solidFill>
            <a:srgbClr val="2E21D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8F2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Defects in Insulin Resistance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8F2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1371600" y="2057400"/>
            <a:ext cx="2895600" cy="457200"/>
          </a:xfrm>
          <a:prstGeom prst="rect">
            <a:avLst/>
          </a:prstGeom>
          <a:solidFill>
            <a:srgbClr val="0606F8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No Insulin Resistance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5334000" y="2057400"/>
            <a:ext cx="2895600" cy="533400"/>
          </a:xfrm>
          <a:prstGeom prst="rect">
            <a:avLst/>
          </a:prstGeom>
          <a:solidFill>
            <a:srgbClr val="0606F8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Insulin Resistance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24400" y="2057400"/>
            <a:ext cx="4114800" cy="3886200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To understand insulin resistance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</a:p>
          <a:p>
            <a:pPr>
              <a:buNone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42365" y="2160494"/>
            <a:ext cx="7924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We have to know what insulin normally does.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7724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219200" y="3962400"/>
            <a:ext cx="7239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914400" y="2133600"/>
            <a:ext cx="777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"/>
            <a:ext cx="48387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6172200"/>
            <a:ext cx="2590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2057400" y="5715000"/>
            <a:ext cx="4724400" cy="762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Internal Starvation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68979</TotalTime>
  <Words>366</Words>
  <Application>Microsoft Office PowerPoint</Application>
  <PresentationFormat>عرض على الشاشة (3:4)‏</PresentationFormat>
  <Paragraphs>115</Paragraphs>
  <Slides>20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عرض تقديمي في PowerPoint</vt:lpstr>
      <vt:lpstr>عرض تقديمي في PowerPoint</vt:lpstr>
      <vt:lpstr>عرض تقديمي في PowerPoint</vt:lpstr>
      <vt:lpstr>What about Type 2 ?</vt:lpstr>
      <vt:lpstr>عرض تقديمي في PowerPoint</vt:lpstr>
      <vt:lpstr>عرض تقديمي في PowerPoint</vt:lpstr>
      <vt:lpstr>To understand insulin resistance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         Lipodystrophies cause insulin resistance 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LARA PC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ALI SAHIUNY</dc:creator>
  <cp:lastModifiedBy>ALI SAHIUNY</cp:lastModifiedBy>
  <cp:revision>256</cp:revision>
  <dcterms:created xsi:type="dcterms:W3CDTF">2016-07-31T07:57:49Z</dcterms:created>
  <dcterms:modified xsi:type="dcterms:W3CDTF">2019-03-20T04:58:42Z</dcterms:modified>
</cp:coreProperties>
</file>